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998" r:id="rId5"/>
    <p:sldMasterId id="2147484010" r:id="rId6"/>
    <p:sldMasterId id="2147484037" r:id="rId7"/>
    <p:sldMasterId id="2147484082" r:id="rId8"/>
    <p:sldMasterId id="2147484090" r:id="rId9"/>
    <p:sldMasterId id="2147484102" r:id="rId10"/>
    <p:sldMasterId id="2147484226" r:id="rId11"/>
    <p:sldMasterId id="2147484246" r:id="rId12"/>
  </p:sldMasterIdLst>
  <p:notesMasterIdLst>
    <p:notesMasterId r:id="rId32"/>
  </p:notesMasterIdLst>
  <p:handoutMasterIdLst>
    <p:handoutMasterId r:id="rId33"/>
  </p:handoutMasterIdLst>
  <p:sldIdLst>
    <p:sldId id="283" r:id="rId13"/>
    <p:sldId id="1402" r:id="rId14"/>
    <p:sldId id="1407" r:id="rId15"/>
    <p:sldId id="545" r:id="rId16"/>
    <p:sldId id="1350" r:id="rId17"/>
    <p:sldId id="1355" r:id="rId18"/>
    <p:sldId id="1351" r:id="rId19"/>
    <p:sldId id="1356" r:id="rId20"/>
    <p:sldId id="1352" r:id="rId21"/>
    <p:sldId id="1357" r:id="rId22"/>
    <p:sldId id="1354" r:id="rId23"/>
    <p:sldId id="1403" r:id="rId24"/>
    <p:sldId id="577" r:id="rId25"/>
    <p:sldId id="1404" r:id="rId26"/>
    <p:sldId id="1386" r:id="rId27"/>
    <p:sldId id="613" r:id="rId28"/>
    <p:sldId id="1382" r:id="rId29"/>
    <p:sldId id="626" r:id="rId30"/>
    <p:sldId id="612" r:id="rId31"/>
  </p:sldIdLst>
  <p:sldSz cx="12192000" cy="6858000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959C6C5B-9C86-44E8-87CF-94FBA043BFBC}">
          <p14:sldIdLst>
            <p14:sldId id="283"/>
            <p14:sldId id="1402"/>
            <p14:sldId id="1407"/>
            <p14:sldId id="545"/>
            <p14:sldId id="1350"/>
            <p14:sldId id="1355"/>
            <p14:sldId id="1351"/>
            <p14:sldId id="1356"/>
            <p14:sldId id="1352"/>
            <p14:sldId id="1357"/>
            <p14:sldId id="1354"/>
            <p14:sldId id="1403"/>
            <p14:sldId id="577"/>
            <p14:sldId id="1404"/>
            <p14:sldId id="1386"/>
            <p14:sldId id="613"/>
            <p14:sldId id="1382"/>
            <p14:sldId id="626"/>
            <p14:sldId id="612"/>
          </p14:sldIdLst>
        </p14:section>
      </p14:sectionLst>
    </p:ext>
    <p:ext uri="{EFAFB233-063F-42B5-8137-9DF3F51BA10A}">
      <p15:sldGuideLst xmlns:p15="http://schemas.microsoft.com/office/powerpoint/2012/main">
        <p15:guide id="2" pos="370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i Kurki-Miettinen" initials="KK" lastIdx="5" clrIdx="0">
    <p:extLst>
      <p:ext uri="{19B8F6BF-5375-455C-9EA6-DF929625EA0E}">
        <p15:presenceInfo xmlns:p15="http://schemas.microsoft.com/office/powerpoint/2012/main" userId="S::kirsi.kurki-miettinen@jnfoundation.fi::cb392308-7b2d-4b85-bd70-9a413bf84641" providerId="AD"/>
      </p:ext>
    </p:extLst>
  </p:cmAuthor>
  <p:cmAuthor id="2" name="Tuula Putkinen" initials="TP" lastIdx="9" clrIdx="1">
    <p:extLst>
      <p:ext uri="{19B8F6BF-5375-455C-9EA6-DF929625EA0E}">
        <p15:presenceInfo xmlns:p15="http://schemas.microsoft.com/office/powerpoint/2012/main" userId="S::tuula.putkinen@jnfoundation.fi::c99c2340-4f43-4c7c-8a9d-59b11150e968" providerId="AD"/>
      </p:ext>
    </p:extLst>
  </p:cmAuthor>
  <p:cmAuthor id="3" name="Kati Lomma-Ketonen" initials="KL" lastIdx="1" clrIdx="2">
    <p:extLst>
      <p:ext uri="{19B8F6BF-5375-455C-9EA6-DF929625EA0E}">
        <p15:presenceInfo xmlns:p15="http://schemas.microsoft.com/office/powerpoint/2012/main" userId="8a8b01206afb63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D77"/>
    <a:srgbClr val="332C54"/>
    <a:srgbClr val="03A8F0"/>
    <a:srgbClr val="1E2E1C"/>
    <a:srgbClr val="1B301B"/>
    <a:srgbClr val="015266"/>
    <a:srgbClr val="01526B"/>
    <a:srgbClr val="F00321"/>
    <a:srgbClr val="147B00"/>
    <a:srgbClr val="B5D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72810-BC8C-4203-81D1-83A27386AF1F}" v="7" dt="2023-02-16T11:43:03.159"/>
    <p1510:client id="{B4F58CB6-5C3C-443C-8366-0732E207350C}" v="6" dt="2023-02-16T11:48:17.3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75" autoAdjust="0"/>
    <p:restoredTop sz="97030" autoAdjust="0"/>
  </p:normalViewPr>
  <p:slideViewPr>
    <p:cSldViewPr snapToGrid="0" snapToObjects="1">
      <p:cViewPr varScale="1">
        <p:scale>
          <a:sx n="66" d="100"/>
          <a:sy n="66" d="100"/>
        </p:scale>
        <p:origin x="444" y="44"/>
      </p:cViewPr>
      <p:guideLst>
        <p:guide pos="370"/>
        <p:guide orient="horz" pos="4020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microsoft.com/office/2015/10/relationships/revisionInfo" Target="revisionInfo.xml"/><Relationship Id="rId21" Type="http://schemas.openxmlformats.org/officeDocument/2006/relationships/slide" Target="slides/slide9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9AB824D-54F5-A84A-A289-3A14E1A18AD2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E547124-3C29-5545-85D3-5E599F4E7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27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363698B-8336-1A49-A6FA-904C7A61D4C4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DE24D10-2991-434C-BC75-EF0371F8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6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5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2863" lvl="1" indent="-187487">
              <a:lnSpc>
                <a:spcPct val="90000"/>
              </a:lnSpc>
              <a:spcBef>
                <a:spcPts val="650"/>
              </a:spcBef>
              <a:buSzPct val="100000"/>
              <a:buFont typeface="Arial"/>
              <a:buChar char="•"/>
              <a:defRPr>
                <a:solidFill>
                  <a:schemeClr val="accent1"/>
                </a:solidFill>
              </a:defRPr>
            </a:pPr>
            <a:endParaRPr lang="en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DE24D10-2991-434C-BC75-EF0371F8D1C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821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D20D9-3D5C-9542-A615-8215D6B711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2863" lvl="1" indent="-187487">
              <a:lnSpc>
                <a:spcPct val="90000"/>
              </a:lnSpc>
              <a:spcBef>
                <a:spcPts val="650"/>
              </a:spcBef>
              <a:buSzPct val="100000"/>
              <a:buFont typeface="Arial"/>
              <a:buChar char="•"/>
              <a:defRPr>
                <a:solidFill>
                  <a:schemeClr val="accent1"/>
                </a:solidFill>
              </a:defRPr>
            </a:pPr>
            <a:endParaRPr lang="en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DE24D10-2991-434C-BC75-EF0371F8D1C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529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19D7-D17C-EF4B-A19D-ECE2FD50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6A62A-5047-F641-9384-88006794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FCA6F6-9367-BE4F-A428-AE5BB7EBAA99}" type="datetime1">
              <a:rPr lang="fi-FI" smtClean="0"/>
              <a:t>25.4.2023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D10F1-A471-124F-9AC8-0DA5E7FA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B0398-80A1-2A4F-B58C-5D937D06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19EFBD-CC32-5245-8226-4CC951A82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709" y="1511559"/>
            <a:ext cx="11174866" cy="4441372"/>
          </a:xfrm>
        </p:spPr>
        <p:txBody>
          <a:bodyPr/>
          <a:lstStyle>
            <a:lvl1pPr>
              <a:defRPr sz="2400">
                <a:latin typeface="Poppins" pitchFamily="2" charset="77"/>
                <a:cs typeface="Poppins" pitchFamily="2" charset="77"/>
              </a:defRPr>
            </a:lvl1pPr>
            <a:lvl2pPr>
              <a:defRPr sz="2000">
                <a:latin typeface="Poppins" pitchFamily="2" charset="77"/>
                <a:cs typeface="Poppins" pitchFamily="2" charset="77"/>
              </a:defRPr>
            </a:lvl2pPr>
            <a:lvl3pPr>
              <a:defRPr sz="1800">
                <a:latin typeface="Poppins" pitchFamily="2" charset="77"/>
                <a:cs typeface="Poppins" pitchFamily="2" charset="77"/>
              </a:defRPr>
            </a:lvl3pPr>
            <a:lvl4pP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 sz="16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377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051ED-DC05-4647-A86E-63995C473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/>
          <a:stretch/>
        </p:blipFill>
        <p:spPr>
          <a:xfrm>
            <a:off x="2467" y="2575034"/>
            <a:ext cx="12187066" cy="428296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E75521C-A1AD-804D-826B-D53D9981F386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8BAA58-02F8-DD48-8D10-C3E94F65A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69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57" y="5956388"/>
            <a:ext cx="3939485" cy="33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594" y="4553574"/>
            <a:ext cx="1886325" cy="18955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D7ABB-9932-594B-84BD-3399901CC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4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1588167"/>
            <a:ext cx="5284593" cy="4523383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/>
              <a:defRPr sz="2000" b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buFont typeface="Arial" charset="0"/>
              <a:buChar char="•"/>
              <a:defRPr sz="1800" baseline="0">
                <a:latin typeface="Poppins" pitchFamily="2" charset="77"/>
                <a:ea typeface="Trebuchet MS" charset="0"/>
                <a:cs typeface="Poppins" pitchFamily="2" charset="77"/>
              </a:defRPr>
            </a:lvl2pPr>
            <a:lvl3pPr>
              <a:defRPr sz="1600"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9812" y="0"/>
            <a:ext cx="6072188" cy="6858000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picture to placeholder or click icon to add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988F101D-16AC-0548-8E89-D4BBD243B2A0}" type="datetime1">
              <a:rPr lang="fi-FI" smtClean="0"/>
              <a:t>25.4.2023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8008E5-A4EE-3242-B97B-163220CEF3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5284593" cy="9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447190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9812" y="0"/>
            <a:ext cx="6072188" cy="4831882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</a:t>
            </a:r>
            <a:r>
              <a:rPr lang="fi-FI" noProof="0" err="1"/>
              <a:t>picture</a:t>
            </a:r>
            <a:r>
              <a:rPr lang="fi-FI" noProof="0"/>
              <a:t> to </a:t>
            </a:r>
            <a:r>
              <a:rPr lang="fi-FI" noProof="0" err="1"/>
              <a:t>placeholder</a:t>
            </a:r>
            <a:r>
              <a:rPr lang="fi-FI" noProof="0"/>
              <a:t> </a:t>
            </a:r>
            <a:r>
              <a:rPr lang="fi-FI" noProof="0" err="1"/>
              <a:t>or</a:t>
            </a:r>
            <a:r>
              <a:rPr lang="fi-FI" noProof="0"/>
              <a:t> </a:t>
            </a:r>
            <a:r>
              <a:rPr lang="fi-FI" noProof="0" err="1"/>
              <a:t>click</a:t>
            </a:r>
            <a:r>
              <a:rPr lang="fi-FI" noProof="0"/>
              <a:t> </a:t>
            </a:r>
            <a:r>
              <a:rPr lang="fi-FI" noProof="0" err="1"/>
              <a:t>icon</a:t>
            </a:r>
            <a:r>
              <a:rPr lang="fi-FI" noProof="0"/>
              <a:t> to </a:t>
            </a:r>
            <a:r>
              <a:rPr lang="fi-FI" noProof="0" err="1"/>
              <a:t>add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83244F28-B9D8-D94B-886A-DF669807A30A}" type="datetime1">
              <a:rPr lang="fi-FI" smtClean="0"/>
              <a:t>25.4.2023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8008E5-A4EE-3242-B97B-163220CEF3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1318030"/>
            <a:ext cx="5284593" cy="9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85461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F906EC0-371E-4F42-B750-46133F0F9835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2237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00024E6-B849-2241-AD77-CDBAE0BCAD21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4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98084E5-0488-0447-A4C1-9557BE5B8F8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F82DB8-BFAE-2846-9B13-F846328C5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4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F17E554-2076-B64B-9B14-FBAE180A23DD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B2A288-9283-144D-B47C-65239D16E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6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709" y="638880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4400E8F-D242-5B4C-BA8A-B7542A5010A8}" type="datetime1">
              <a:rPr lang="fi-FI" smtClean="0"/>
              <a:t>25.4.2023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000" y="-1"/>
            <a:ext cx="12288000" cy="691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FDF55-6B4A-1748-BADD-47939822F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2197" y="2017965"/>
            <a:ext cx="5707606" cy="25912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09966" y="4381963"/>
            <a:ext cx="7297159" cy="1876794"/>
          </a:xfrm>
        </p:spPr>
        <p:txBody>
          <a:bodyPr lIns="0" tIns="0" rIns="0" anchor="t" anchorCtr="0">
            <a:noAutofit/>
          </a:bodyPr>
          <a:lstStyle>
            <a:lvl1pPr algn="ctr">
              <a:defRPr sz="2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0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1671783"/>
            <a:ext cx="8925887" cy="3722254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sz="22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Font typeface="Arial" charset="0"/>
              <a:buChar char="•"/>
              <a:defRPr sz="1800" b="0" i="0" baseline="0">
                <a:latin typeface="Poppins" pitchFamily="2" charset="77"/>
                <a:ea typeface="Trebuchet MS" charset="0"/>
                <a:cs typeface="Poppins" pitchFamily="2" charset="77"/>
              </a:defRPr>
            </a:lvl2pPr>
            <a:lvl3pPr>
              <a:spcBef>
                <a:spcPts val="200"/>
              </a:spcBef>
              <a:spcAft>
                <a:spcPts val="1000"/>
              </a:spcAft>
              <a:defRPr sz="1800" b="0" i="0"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C0DDDFB-5C41-A14C-A89A-26DB94AB00BD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757E55-50FF-1140-B686-18EE7DEBF2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8925887" cy="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63E1C7A-266F-492A-AA0C-C3F3034DE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326" y="365126"/>
            <a:ext cx="964659" cy="96465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FF11D0-6690-184C-87B5-667063265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5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709" y="638880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FAAE6A8-6CEB-F145-8F39-B16AE4D8C6F8}" type="datetime1">
              <a:rPr lang="fi-FI" smtClean="0"/>
              <a:t>25.4.2023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16" y="-1"/>
            <a:ext cx="12276632" cy="691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7421" y="4381963"/>
            <a:ext cx="7297159" cy="1876794"/>
          </a:xfrm>
        </p:spPr>
        <p:txBody>
          <a:bodyPr lIns="0" tIns="0" rIns="0" anchor="t" anchorCtr="0">
            <a:noAutofit/>
          </a:bodyPr>
          <a:lstStyle>
            <a:lvl1pPr algn="ctr">
              <a:defRPr sz="2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1C4A3-98CA-754B-A7A8-870C369BD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84379" y="1499821"/>
            <a:ext cx="542324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4" y="0"/>
            <a:ext cx="12221492" cy="687737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ECC524F-94B5-B147-A9CF-C595C796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15" y="1923338"/>
            <a:ext cx="10515600" cy="531520"/>
          </a:xfrm>
        </p:spPr>
        <p:txBody>
          <a:bodyPr/>
          <a:lstStyle>
            <a:lvl1pPr algn="ctr">
              <a:defRPr lang="fi-FI" sz="4000" b="1" i="0" kern="1200" dirty="0">
                <a:solidFill>
                  <a:schemeClr val="bg1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373DCB-E19A-A846-AD88-D784CF19B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0A22E-9E46-174C-9BBE-8F74C13D9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5175" y="5403979"/>
            <a:ext cx="251613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4" y="0"/>
            <a:ext cx="12221492" cy="68773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373DCB-E19A-A846-AD88-D784CF19B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6F4D51-1E66-5B4B-9FC6-2A8CFE2E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737358"/>
            <a:ext cx="10515600" cy="531520"/>
          </a:xfrm>
        </p:spPr>
        <p:txBody>
          <a:bodyPr/>
          <a:lstStyle>
            <a:lvl1pPr algn="ctr">
              <a:defRPr lang="en-US" sz="4000" b="1" i="0" kern="1200" dirty="0" smtClean="0">
                <a:solidFill>
                  <a:schemeClr val="bg1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515A6E-FD2B-E243-8994-999E136B5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509" y="1620955"/>
            <a:ext cx="9000000" cy="195964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564D3C-7365-6142-A7F1-CF2F26B12A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5175" y="5403979"/>
            <a:ext cx="251613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5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051ED-DC05-4647-A86E-63995C473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9" b="22416"/>
          <a:stretch/>
        </p:blipFill>
        <p:spPr>
          <a:xfrm>
            <a:off x="2467" y="4112262"/>
            <a:ext cx="12187066" cy="274573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D2020865-A9D1-9449-AA6E-F9262D9C00E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360377" cy="5315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1C2189-3DD0-2D48-ABE3-489733EFEF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5175" y="5403979"/>
            <a:ext cx="251613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7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F4C90DB-293B-444C-8EF4-D1447DCC6D1E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6397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3C3B68BD-CB7C-824A-9B1A-7E0EE6E4BA1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832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13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3" b="11837"/>
          <a:stretch/>
        </p:blipFill>
        <p:spPr>
          <a:xfrm>
            <a:off x="2467" y="4469363"/>
            <a:ext cx="12187066" cy="2388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45E311F-0805-CD44-8AF1-570F4676DDDD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6070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91419820-AE59-4544-B4B0-C9E5E208C5A7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5129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4D224C-957A-22AB-9B4B-11542239E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FB0C5D5-9C5D-9F09-E304-B5B6118C0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54459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640195C-B25C-9346-AAAC-8E4963664B1C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58F64D-C561-E543-B2C6-ECCF323E2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33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740741-6D94-4DEB-F120-CB62AFC2E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C8885E2-EDC9-0FCD-7787-5564504F1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596362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E29-38D1-374E-BFC0-3A0D95594CD5}" type="datetime1">
              <a:rPr lang="fi-FI" smtClean="0"/>
              <a:t>25.4.2023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051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9" y="1835151"/>
            <a:ext cx="8978900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93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20" y="1835151"/>
            <a:ext cx="440896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3963" y="1835151"/>
            <a:ext cx="4249856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71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49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1" y="2402541"/>
            <a:ext cx="10788284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01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03231" y="3008306"/>
            <a:ext cx="10788284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76" y="1471828"/>
            <a:ext cx="90248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97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62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 userDrawn="1"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48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74438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122D6B4-E3C6-A84A-9B49-2A28A85757B5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26E19A5-3E1E-B546-8E7E-2A78D9FC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09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19D7-D17C-EF4B-A19D-ECE2FD50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6A62A-5047-F641-9384-88006794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8BE00-B4D6-714C-86AC-13E89D567F31}" type="datetime1">
              <a:rPr lang="fi-FI" smtClean="0"/>
              <a:t>25.4.2023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D10F1-A471-124F-9AC8-0DA5E7FA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B0398-80A1-2A4F-B58C-5D937D06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19EFBD-CC32-5245-8226-4CC951A82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709" y="1511559"/>
            <a:ext cx="11174866" cy="4441372"/>
          </a:xfrm>
        </p:spPr>
        <p:txBody>
          <a:bodyPr/>
          <a:lstStyle>
            <a:lvl1pPr>
              <a:defRPr sz="2400">
                <a:latin typeface="Poppins" pitchFamily="2" charset="77"/>
                <a:cs typeface="Poppins" pitchFamily="2" charset="77"/>
              </a:defRPr>
            </a:lvl1pPr>
            <a:lvl2pPr>
              <a:defRPr sz="2000">
                <a:latin typeface="Poppins" pitchFamily="2" charset="77"/>
                <a:cs typeface="Poppins" pitchFamily="2" charset="77"/>
              </a:defRPr>
            </a:lvl2pPr>
            <a:lvl3pPr>
              <a:defRPr sz="1800">
                <a:latin typeface="Poppins" pitchFamily="2" charset="77"/>
                <a:cs typeface="Poppins" pitchFamily="2" charset="77"/>
              </a:defRPr>
            </a:lvl3pPr>
            <a:lvl4pP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 sz="16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0803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1671783"/>
            <a:ext cx="8925887" cy="3722254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sz="22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Font typeface="Arial" charset="0"/>
              <a:buChar char="•"/>
              <a:defRPr sz="1800" b="0" i="0" baseline="0">
                <a:latin typeface="Poppins" pitchFamily="2" charset="77"/>
                <a:ea typeface="Trebuchet MS" charset="0"/>
                <a:cs typeface="Poppins" pitchFamily="2" charset="77"/>
              </a:defRPr>
            </a:lvl2pPr>
            <a:lvl3pPr>
              <a:spcBef>
                <a:spcPts val="200"/>
              </a:spcBef>
              <a:spcAft>
                <a:spcPts val="1000"/>
              </a:spcAft>
              <a:defRPr sz="1800" b="0" i="0"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FDDEFA35-E88C-1C4D-98C5-24A23B7518B0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757E55-50FF-1140-B686-18EE7DEBF2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8925887" cy="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488842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F906EC0-371E-4F42-B750-46133F0F9835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6525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32668E-0272-C647-B612-BBE177562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896" b="2701"/>
          <a:stretch/>
        </p:blipFill>
        <p:spPr>
          <a:xfrm flipV="1">
            <a:off x="0" y="0"/>
            <a:ext cx="12187066" cy="187933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00024E6-B849-2241-AD77-CDBAE0BCAD21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856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3C6864F-7F60-154B-BE2F-DC0745A8E0F4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4421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3" b="11837"/>
          <a:stretch/>
        </p:blipFill>
        <p:spPr>
          <a:xfrm>
            <a:off x="2467" y="4469363"/>
            <a:ext cx="12187066" cy="2388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D0987D2-4263-184D-A060-71320F4DF25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1866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2" b="17350"/>
          <a:stretch/>
        </p:blipFill>
        <p:spPr>
          <a:xfrm>
            <a:off x="2467" y="4847433"/>
            <a:ext cx="12187066" cy="201056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EF27E3E2-34CC-C74B-AE96-BFEDDA663131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604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F460A-D565-1E4A-B009-0BF9840F4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597" b="15509"/>
          <a:stretch/>
        </p:blipFill>
        <p:spPr>
          <a:xfrm>
            <a:off x="2467" y="4807819"/>
            <a:ext cx="12187066" cy="2050181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D56EF01-A483-EB42-999E-8E06CB98AD08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6917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051ED-DC05-4647-A86E-63995C473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/>
          <a:stretch/>
        </p:blipFill>
        <p:spPr>
          <a:xfrm>
            <a:off x="2467" y="2575034"/>
            <a:ext cx="12187066" cy="428296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37D1669-9CAA-2147-9FD3-43C72646DC38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6038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57" y="5956388"/>
            <a:ext cx="3939485" cy="33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594" y="4553574"/>
            <a:ext cx="1886325" cy="189557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3E3051-6F4D-3640-B430-56BE3F604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0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5D5B3962-F92B-AE4C-BF77-0015CE929758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4B4A204-274B-BD4E-A4D9-402AC8C28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1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1588167"/>
            <a:ext cx="5284593" cy="4523383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/>
              <a:defRPr sz="2000" b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buFont typeface="Arial" charset="0"/>
              <a:buChar char="•"/>
              <a:defRPr sz="1800" baseline="0">
                <a:latin typeface="Poppins" pitchFamily="2" charset="77"/>
                <a:ea typeface="Trebuchet MS" charset="0"/>
                <a:cs typeface="Poppins" pitchFamily="2" charset="77"/>
              </a:defRPr>
            </a:lvl2pPr>
            <a:lvl3pPr>
              <a:defRPr sz="1600"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9812" y="0"/>
            <a:ext cx="6072188" cy="6858000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picture to placeholder or click icon to add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C54E99C-31C7-9E42-9132-7207E6715D9F}" type="datetime1">
              <a:rPr lang="fi-FI" smtClean="0"/>
              <a:t>25.4.2023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8008E5-A4EE-3242-B97B-163220CEF3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5284593" cy="9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68697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9812" y="0"/>
            <a:ext cx="6072188" cy="4831882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</a:t>
            </a:r>
            <a:r>
              <a:rPr lang="fi-FI" noProof="0" err="1"/>
              <a:t>picture</a:t>
            </a:r>
            <a:r>
              <a:rPr lang="fi-FI" noProof="0"/>
              <a:t> to </a:t>
            </a:r>
            <a:r>
              <a:rPr lang="fi-FI" noProof="0" err="1"/>
              <a:t>placeholder</a:t>
            </a:r>
            <a:r>
              <a:rPr lang="fi-FI" noProof="0"/>
              <a:t> </a:t>
            </a:r>
            <a:r>
              <a:rPr lang="fi-FI" noProof="0" err="1"/>
              <a:t>or</a:t>
            </a:r>
            <a:r>
              <a:rPr lang="fi-FI" noProof="0"/>
              <a:t> </a:t>
            </a:r>
            <a:r>
              <a:rPr lang="fi-FI" noProof="0" err="1"/>
              <a:t>click</a:t>
            </a:r>
            <a:r>
              <a:rPr lang="fi-FI" noProof="0"/>
              <a:t> </a:t>
            </a:r>
            <a:r>
              <a:rPr lang="fi-FI" noProof="0" err="1"/>
              <a:t>icon</a:t>
            </a:r>
            <a:r>
              <a:rPr lang="fi-FI" noProof="0"/>
              <a:t> to </a:t>
            </a:r>
            <a:r>
              <a:rPr lang="fi-FI" noProof="0" err="1"/>
              <a:t>add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87E73100-774D-4141-8404-37BE721EFE77}" type="datetime1">
              <a:rPr lang="fi-FI" smtClean="0"/>
              <a:t>25.4.2023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8008E5-A4EE-3242-B97B-163220CEF3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7709" y="1318030"/>
            <a:ext cx="5284593" cy="9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3362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03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7296233-97E6-F247-811E-1D0DE2A84239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2653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D83B4C11-176F-1E4B-9668-0EF251D00338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3704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709" y="638880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0AF8985-DB83-7446-8C58-B05663703E0A}" type="datetime1">
              <a:rPr lang="fi-FI" smtClean="0"/>
              <a:t>25.4.2023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441" cy="6877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FDF55-6B4A-1748-BADD-47939822F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7708" y="2017965"/>
            <a:ext cx="5707606" cy="25912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09966" y="4381963"/>
            <a:ext cx="7297159" cy="1876794"/>
          </a:xfrm>
        </p:spPr>
        <p:txBody>
          <a:bodyPr lIns="0" tIns="0" rIns="0" anchor="t" anchorCtr="0">
            <a:noAutofit/>
          </a:bodyPr>
          <a:lstStyle>
            <a:lvl1pPr algn="ctr">
              <a:defRPr sz="2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53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709" y="638880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5326587-5258-B64F-A68D-CB3A092752DD}" type="datetime1">
              <a:rPr lang="fi-FI" smtClean="0"/>
              <a:t>25.4.2023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5" y="0"/>
            <a:ext cx="12215130" cy="68773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09966" y="4381963"/>
            <a:ext cx="7297159" cy="1876794"/>
          </a:xfrm>
        </p:spPr>
        <p:txBody>
          <a:bodyPr lIns="0" tIns="0" rIns="0" anchor="t" anchorCtr="0">
            <a:noAutofit/>
          </a:bodyPr>
          <a:lstStyle>
            <a:lvl1pPr algn="ctr">
              <a:defRPr sz="2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1C4A3-98CA-754B-A7A8-870C369BD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5962" y="1499821"/>
            <a:ext cx="5800076" cy="26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64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4" y="0"/>
            <a:ext cx="12221492" cy="6877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FDF55-6B4A-1748-BADD-47939822F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1052" y="5345383"/>
            <a:ext cx="2858826" cy="129790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ECC524F-94B5-B147-A9CF-C595C796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15" y="1923338"/>
            <a:ext cx="10515600" cy="531520"/>
          </a:xfrm>
        </p:spPr>
        <p:txBody>
          <a:bodyPr/>
          <a:lstStyle>
            <a:lvl1pPr algn="ctr">
              <a:defRPr lang="fi-FI" sz="4000" b="1" i="0" kern="1200" dirty="0">
                <a:solidFill>
                  <a:schemeClr val="bg1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373DCB-E19A-A846-AD88-D784CF19B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41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92661-C635-DC47-8FCA-6B770EB9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4" y="0"/>
            <a:ext cx="12221492" cy="6877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FDF55-6B4A-1748-BADD-47939822F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1052" y="5345383"/>
            <a:ext cx="2858826" cy="12979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373DCB-E19A-A846-AD88-D784CF19B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6F4D51-1E66-5B4B-9FC6-2A8CFE2E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737358"/>
            <a:ext cx="10515600" cy="531520"/>
          </a:xfrm>
        </p:spPr>
        <p:txBody>
          <a:bodyPr/>
          <a:lstStyle>
            <a:lvl1pPr algn="ctr">
              <a:defRPr lang="en-US" sz="4000" b="1" i="0" kern="1200" dirty="0" smtClean="0">
                <a:solidFill>
                  <a:schemeClr val="bg1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515A6E-FD2B-E243-8994-999E136B5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509" y="1620955"/>
            <a:ext cx="9000000" cy="195964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48571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16" y="1783534"/>
            <a:ext cx="1493045" cy="2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3" b="11837"/>
          <a:stretch/>
        </p:blipFill>
        <p:spPr>
          <a:xfrm>
            <a:off x="2467" y="4469363"/>
            <a:ext cx="12187066" cy="2388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C30419FC-7CB6-4948-A1E0-9C5B31F0CD04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BC9D88-318E-9543-8F68-4D555A302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1"/>
            <a:ext cx="12192000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1" y="3744704"/>
            <a:ext cx="2883151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58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2320987" y="2811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04" y="1181570"/>
            <a:ext cx="2178433" cy="37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68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84537" y="4332006"/>
            <a:ext cx="8041747" cy="122575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214" y="4332005"/>
            <a:ext cx="2364023" cy="1225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11333"/>
              </a:lnSpc>
              <a:spcAft>
                <a:spcPts val="0"/>
              </a:spcAft>
              <a:buNone/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66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9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30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21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33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3" y="417285"/>
            <a:ext cx="5520000" cy="288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3883" y="3531248"/>
            <a:ext cx="5520000" cy="288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04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07549" y="5958176"/>
            <a:ext cx="8835003" cy="8998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ct val="100000"/>
              </a:lnSpc>
              <a:spcAft>
                <a:spcPts val="0"/>
              </a:spcAft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4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988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FCF0-903E-A946-B69E-60A811765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2" b="17350"/>
          <a:stretch/>
        </p:blipFill>
        <p:spPr>
          <a:xfrm>
            <a:off x="2467" y="4847433"/>
            <a:ext cx="12187066" cy="201056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5D249C3-3342-2A47-8146-5E3B590A13C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8886209" cy="5315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14EC98-7C06-A248-B9B6-E9EBCA54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58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325E9D-512C-A14C-8DEC-9ECB1FAB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 b="11685"/>
          <a:stretch/>
        </p:blipFill>
        <p:spPr>
          <a:xfrm>
            <a:off x="2467" y="3376363"/>
            <a:ext cx="12187066" cy="348163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5D249C3-3342-2A47-8146-5E3B590A13C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96" y="1633488"/>
            <a:ext cx="8886209" cy="53152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14EC98-7C06-A248-B9B6-E9EBCA54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83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325E9D-512C-A14C-8DEC-9ECB1FAB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48" b="23480"/>
          <a:stretch/>
        </p:blipFill>
        <p:spPr>
          <a:xfrm>
            <a:off x="2467" y="4185255"/>
            <a:ext cx="12187066" cy="2672745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5D249C3-3342-2A47-8146-5E3B590A13C3}" type="datetime1">
              <a:rPr lang="fi-FI" smtClean="0"/>
              <a:t>25.4.2023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A4752E-92DB-D64C-89D0-412DD7A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96" y="636792"/>
            <a:ext cx="8886209" cy="53152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14EC98-7C06-A248-B9B6-E9EBCA54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6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.w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10515600" cy="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7709" y="1825625"/>
            <a:ext cx="105156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175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311BBD0A-8A2C-6041-BE8B-FB8D630DD17E}" type="datetime1">
              <a:rPr lang="fi-FI" smtClean="0"/>
              <a:t>25.4.2023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05" r:id="rId2"/>
    <p:sldLayoutId id="2147483919" r:id="rId3"/>
    <p:sldLayoutId id="2147483923" r:id="rId4"/>
    <p:sldLayoutId id="2147483934" r:id="rId5"/>
    <p:sldLayoutId id="2147483924" r:id="rId6"/>
    <p:sldLayoutId id="2147483925" r:id="rId7"/>
    <p:sldLayoutId id="2147484079" r:id="rId8"/>
    <p:sldLayoutId id="2147484192" r:id="rId9"/>
    <p:sldLayoutId id="2147483932" r:id="rId10"/>
    <p:sldLayoutId id="2147483908" r:id="rId11"/>
    <p:sldLayoutId id="2147483898" r:id="rId12"/>
    <p:sldLayoutId id="2147483933" r:id="rId13"/>
    <p:sldLayoutId id="2147483871" r:id="rId14"/>
    <p:sldLayoutId id="2147484165" r:id="rId15"/>
    <p:sldLayoutId id="2147484166" r:id="rId16"/>
    <p:sldLayoutId id="2147483926" r:id="rId17"/>
    <p:sldLayoutId id="2147483935" r:id="rId18"/>
    <p:sldLayoutId id="2147483891" r:id="rId19"/>
    <p:sldLayoutId id="2147483918" r:id="rId20"/>
    <p:sldLayoutId id="2147483920" r:id="rId21"/>
    <p:sldLayoutId id="2147483931" r:id="rId22"/>
    <p:sldLayoutId id="2147484078" r:id="rId23"/>
    <p:sldLayoutId id="2147483969" r:id="rId24"/>
    <p:sldLayoutId id="2147483970" r:id="rId25"/>
    <p:sldLayoutId id="2147484175" r:id="rId26"/>
    <p:sldLayoutId id="2147483972" r:id="rId27"/>
    <p:sldLayoutId id="2147483980" r:id="rId2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i="0" kern="1200">
          <a:solidFill>
            <a:schemeClr val="bg2"/>
          </a:solidFill>
          <a:latin typeface="Poppins Black" pitchFamily="2" charset="77"/>
          <a:ea typeface="Poppins Black" pitchFamily="2" charset="77"/>
          <a:cs typeface="Poppins Black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 Bold" charset="0"/>
          <a:cs typeface="Locator Bold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Locator Light" charset="0"/>
          <a:ea typeface="Locator Light" charset="0"/>
          <a:cs typeface="Locator Light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</p:sldLayoutIdLst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</p:sldLayoutIdLst>
  <p:hf hdr="0" ftr="0" dt="0"/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5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fld id="{19799ABB-0167-5B46-9496-34B4C018B770}" type="datetime1">
              <a:rPr lang="fi-FI" smtClean="0"/>
              <a:t>25.4.2023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476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8" r:id="rId3"/>
    <p:sldLayoutId id="2147484089" r:id="rId4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5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7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598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20" r:id="rId2"/>
    <p:sldLayoutId id="214748413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7709" y="365126"/>
            <a:ext cx="10515600" cy="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7709" y="1825625"/>
            <a:ext cx="105156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709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341EFD49-B82C-8A4C-B08C-76CB7841C8E1}" type="datetime1">
              <a:rPr lang="fi-FI" smtClean="0"/>
              <a:t>25.4.2023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037" y="6462688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966" y="646268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36000" tIns="45720" rIns="3600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  <p:sldLayoutId id="2147484244" r:id="rId18"/>
    <p:sldLayoutId id="2147484245" r:id="rId1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i="0" kern="1200">
          <a:solidFill>
            <a:schemeClr val="bg2"/>
          </a:solidFill>
          <a:latin typeface="Poppins Black" pitchFamily="2" charset="77"/>
          <a:ea typeface="Poppins Black" pitchFamily="2" charset="77"/>
          <a:cs typeface="Poppins Black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Locator Light" charset="0"/>
          <a:ea typeface="Locator Light" charset="0"/>
          <a:cs typeface="Locator Light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2"/>
          </a:solidFill>
          <a:latin typeface="+mn-lt"/>
          <a:ea typeface="Trebuchet MS" panose="020B0603020202020204" pitchFamily="34" charset="0"/>
          <a:cs typeface="Trebuchet MS" panose="020B06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9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tameripaiva.fi/en/activities/the-baltic-sea-menu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B8508B-B1FB-C248-9A92-FBC23824C60D}"/>
              </a:ext>
            </a:extLst>
          </p:cNvPr>
          <p:cNvSpPr txBox="1"/>
          <p:nvPr/>
        </p:nvSpPr>
        <p:spPr>
          <a:xfrm>
            <a:off x="173254" y="82143"/>
            <a:ext cx="2880842" cy="1577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spcAft>
                <a:spcPts val="100"/>
              </a:spcAft>
              <a:defRPr sz="4800" b="1" cap="none" spc="0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i-FI" sz="2200" dirty="0">
                <a:latin typeface="+mn-lt"/>
                <a:cs typeface="Arial" panose="020B0604020202020204" pitchFamily="34" charset="0"/>
              </a:rPr>
              <a:t>#itämeripäivä</a:t>
            </a:r>
          </a:p>
          <a:p>
            <a:pPr algn="l" defTabSz="1828800">
              <a:spcAft>
                <a:spcPts val="100"/>
              </a:spcAft>
              <a:defRPr sz="4800" b="1" cap="none" spc="0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>
                <a:latin typeface="+mn-lt"/>
                <a:cs typeface="Arial" panose="020B0604020202020204" pitchFamily="34" charset="0"/>
              </a:rPr>
              <a:t>#</a:t>
            </a:r>
            <a:r>
              <a:rPr lang="fi-FI" sz="2200" dirty="0">
                <a:latin typeface="+mn-lt"/>
                <a:cs typeface="Arial" panose="020B0604020202020204" pitchFamily="34" charset="0"/>
              </a:rPr>
              <a:t>ö</a:t>
            </a:r>
            <a:r>
              <a:rPr sz="2200" dirty="0" err="1">
                <a:latin typeface="+mn-lt"/>
                <a:cs typeface="Arial" panose="020B0604020202020204" pitchFamily="34" charset="0"/>
              </a:rPr>
              <a:t>stersjödagen</a:t>
            </a:r>
            <a:endParaRPr lang="fi-FI" sz="2200" dirty="0">
              <a:latin typeface="+mn-lt"/>
              <a:cs typeface="Arial" panose="020B0604020202020204" pitchFamily="34" charset="0"/>
            </a:endParaRPr>
          </a:p>
          <a:p>
            <a:pPr algn="l" defTabSz="1828800">
              <a:spcAft>
                <a:spcPts val="100"/>
              </a:spcAft>
              <a:defRPr sz="4800" b="1" cap="none" spc="0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>
                <a:latin typeface="+mn-lt"/>
                <a:cs typeface="Arial" panose="020B0604020202020204" pitchFamily="34" charset="0"/>
              </a:rPr>
              <a:t>#</a:t>
            </a:r>
            <a:r>
              <a:rPr lang="fi-FI" sz="2200" dirty="0">
                <a:latin typeface="+mn-lt"/>
                <a:cs typeface="Arial" panose="020B0604020202020204" pitchFamily="34" charset="0"/>
              </a:rPr>
              <a:t>b</a:t>
            </a:r>
            <a:r>
              <a:rPr sz="2200" dirty="0" err="1">
                <a:latin typeface="+mn-lt"/>
                <a:cs typeface="Arial" panose="020B0604020202020204" pitchFamily="34" charset="0"/>
              </a:rPr>
              <a:t>alticseaday</a:t>
            </a:r>
            <a:endParaRPr lang="fi-FI" sz="2200" dirty="0">
              <a:latin typeface="+mn-lt"/>
              <a:cs typeface="Arial" panose="020B0604020202020204" pitchFamily="34" charset="0"/>
            </a:endParaRPr>
          </a:p>
          <a:p>
            <a:pPr algn="l" defTabSz="1828800">
              <a:spcAft>
                <a:spcPts val="100"/>
              </a:spcAft>
              <a:defRPr sz="4800" b="1" cap="none" spc="0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i-FI" sz="2200" dirty="0">
                <a:latin typeface="+mn-lt"/>
                <a:cs typeface="Arial" panose="020B0604020202020204" pitchFamily="34" charset="0"/>
              </a:rPr>
              <a:t>#läänemerepäev</a:t>
            </a:r>
            <a:endParaRPr sz="2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E5F3A-D28E-AE43-817B-9D9766F0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28729" y="328617"/>
            <a:ext cx="1259836" cy="125983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2FDB780-010E-499A-B88C-FFF1FBCD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2" y="3748055"/>
            <a:ext cx="11184672" cy="1876794"/>
          </a:xfrm>
        </p:spPr>
        <p:txBody>
          <a:bodyPr/>
          <a:lstStyle/>
          <a:p>
            <a:br>
              <a:rPr lang="fi-FI" sz="3200" dirty="0"/>
            </a:br>
            <a:br>
              <a:rPr lang="fi-FI" sz="3200" dirty="0"/>
            </a:br>
            <a:br>
              <a:rPr lang="fi-FI" sz="2400" dirty="0"/>
            </a:br>
            <a:r>
              <a:rPr lang="fi-FI" sz="2400" dirty="0"/>
              <a:t>John Nurminen Foundation</a:t>
            </a:r>
            <a:br>
              <a:rPr lang="fi-FI" sz="2400" dirty="0"/>
            </a:br>
            <a:br>
              <a:rPr lang="fi-FI" sz="2400" dirty="0"/>
            </a:b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833040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134443-D43B-40B4-A7F9-74D5A1A7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Baltic </a:t>
            </a:r>
            <a:r>
              <a:rPr lang="fi-FI" dirty="0" err="1"/>
              <a:t>Sea</a:t>
            </a:r>
            <a:r>
              <a:rPr lang="fi-FI" dirty="0"/>
              <a:t> </a:t>
            </a:r>
            <a:r>
              <a:rPr lang="fi-FI" dirty="0" err="1"/>
              <a:t>Moment</a:t>
            </a:r>
            <a:r>
              <a:rPr lang="fi-FI" dirty="0"/>
              <a:t> –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participate</a:t>
            </a:r>
            <a:r>
              <a:rPr lang="fi-FI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D63DA-E61D-1B4C-8FAE-638D07EE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F9DA66A-0C1C-4B6C-A06B-AC76A9A30C3B}"/>
              </a:ext>
            </a:extLst>
          </p:cNvPr>
          <p:cNvSpPr txBox="1"/>
          <p:nvPr/>
        </p:nvSpPr>
        <p:spPr>
          <a:xfrm>
            <a:off x="537709" y="1175773"/>
            <a:ext cx="9815659" cy="461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tabLst>
                <a:tab pos="6248400" algn="l"/>
              </a:tabLst>
            </a:pP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Visit a marine-themed exhibition, read Baltic Sea themed literature, or listen podcasts or the story of the Tiny Roach.</a:t>
            </a:r>
          </a:p>
          <a:p>
            <a:pPr lvl="0">
              <a:lnSpc>
                <a:spcPct val="106000"/>
              </a:lnSpc>
              <a:tabLst>
                <a:tab pos="6248400" algn="l"/>
              </a:tabLst>
            </a:pPr>
            <a:r>
              <a:rPr lang="fi-FI" sz="20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62484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 Baltic Sea Day museums, theatres and other stakeholders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en-US" sz="2000" dirty="0" err="1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organise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interesting Baltic Sea-themed exhibitions, guided tours, workshops, and presentations.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62484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Libraries 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 highlight the Baltic Sea Day with e.g. book exhibitions, reading suggestions, poetry and reading challenges, story hours, arts and crafts, and </a:t>
            </a:r>
            <a:r>
              <a:rPr lang="en-US" sz="2000" dirty="0" err="1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colouring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activities.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en-US" sz="20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Baltic Sea Moment for children</a:t>
            </a:r>
          </a:p>
          <a:p>
            <a:pPr marL="342900" lvl="0" indent="-342900"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624840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Baltic Sea Day provides a Baltic Sea-themed story, featuring activities for children, for day care </a:t>
            </a:r>
            <a:r>
              <a:rPr lang="en-US" sz="20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centres</a:t>
            </a:r>
            <a:r>
              <a:rPr lang="en-US" sz="20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schools, and homes. You can read or listen to the story on the Baltic Sea Day website.</a:t>
            </a:r>
            <a:endParaRPr lang="sv-SE" sz="2000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C9604-34D8-2749-9D30-214097AF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9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894CDD-A66E-9F4B-BA12-DB1617C9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12" y="171455"/>
            <a:ext cx="11040533" cy="531520"/>
          </a:xfrm>
        </p:spPr>
        <p:txBody>
          <a:bodyPr/>
          <a:lstStyle/>
          <a:p>
            <a:r>
              <a:rPr lang="fi-FI" dirty="0"/>
              <a:t>How to </a:t>
            </a:r>
            <a:r>
              <a:rPr lang="fi-FI" dirty="0" err="1"/>
              <a:t>participate</a:t>
            </a:r>
            <a:r>
              <a:rPr lang="fi-FI" dirty="0"/>
              <a:t> – </a:t>
            </a:r>
            <a:r>
              <a:rPr lang="fi-FI" dirty="0" err="1"/>
              <a:t>more</a:t>
            </a:r>
            <a:r>
              <a:rPr lang="fi-FI" dirty="0"/>
              <a:t> info </a:t>
            </a:r>
            <a:r>
              <a:rPr lang="fi-FI" dirty="0" err="1"/>
              <a:t>from</a:t>
            </a:r>
            <a:r>
              <a:rPr lang="fi-FI" dirty="0"/>
              <a:t> Baltic </a:t>
            </a:r>
            <a:r>
              <a:rPr lang="fi-FI" dirty="0" err="1"/>
              <a:t>Sea</a:t>
            </a:r>
            <a:r>
              <a:rPr lang="fi-FI" dirty="0"/>
              <a:t> Day </a:t>
            </a:r>
            <a:r>
              <a:rPr lang="fi-FI" dirty="0" err="1"/>
              <a:t>website</a:t>
            </a:r>
            <a:r>
              <a:rPr lang="fi-FI" dirty="0"/>
              <a:t> 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082C7B-D43C-5343-B029-0A870AC08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31727-65A2-4F4C-ABC2-A092C4F8DE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CB2B5C-23E1-954A-ABDF-4B570AC16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1D7E05D-9C43-2B99-F250-1C622567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2" y="911185"/>
            <a:ext cx="9698398" cy="414741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59B5370-A5B5-4B33-847B-8CF27493A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3" t="18001" r="15395" b="13700"/>
          <a:stretch/>
        </p:blipFill>
        <p:spPr>
          <a:xfrm>
            <a:off x="6482426" y="3649065"/>
            <a:ext cx="5452947" cy="3129048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5ABBF75-CBDA-4F2C-AF5F-A9FAE6F3F5AD}"/>
              </a:ext>
            </a:extLst>
          </p:cNvPr>
          <p:cNvSpPr txBox="1">
            <a:spLocks/>
          </p:cNvSpPr>
          <p:nvPr/>
        </p:nvSpPr>
        <p:spPr bwMode="auto">
          <a:xfrm>
            <a:off x="571500" y="5501275"/>
            <a:ext cx="3788979" cy="9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3"/>
                </a:solidFill>
                <a:latin typeface="Poppins Black" pitchFamily="2" charset="77"/>
                <a:ea typeface="Poppins Black" pitchFamily="2" charset="77"/>
                <a:cs typeface="Poppins Black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rebuchet MS" charset="0"/>
                <a:ea typeface="Locator Bold" charset="0"/>
                <a:cs typeface="Locator Bold" charset="0"/>
              </a:defRPr>
            </a:lvl9pPr>
          </a:lstStyle>
          <a:p>
            <a:r>
              <a:rPr lang="fi-FI" sz="2400" dirty="0"/>
              <a:t>balticseaday.fi</a:t>
            </a:r>
          </a:p>
          <a:p>
            <a:r>
              <a:rPr lang="fi-FI" sz="2400" dirty="0"/>
              <a:t>östersjödagen.fi</a:t>
            </a:r>
          </a:p>
          <a:p>
            <a:r>
              <a:rPr lang="fi-FI" sz="2400" dirty="0"/>
              <a:t>itameripaiva.fi/et/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2093824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64132C-B590-472C-931D-D8959E6D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Baltic Sea Day </a:t>
            </a:r>
            <a:r>
              <a:rPr lang="fi-FI" dirty="0" err="1">
                <a:solidFill>
                  <a:schemeClr val="accent3"/>
                </a:solidFill>
              </a:rPr>
              <a:t>partnership</a:t>
            </a:r>
            <a:r>
              <a:rPr lang="fi-FI" dirty="0">
                <a:solidFill>
                  <a:schemeClr val="accent3"/>
                </a:solidFill>
              </a:rPr>
              <a:t> and </a:t>
            </a:r>
            <a:r>
              <a:rPr lang="fi-FI" dirty="0" err="1">
                <a:solidFill>
                  <a:schemeClr val="accent3"/>
                </a:solidFill>
              </a:rPr>
              <a:t>values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77B8E8AF-65DA-4AF8-A531-3BD7703AE017}"/>
              </a:ext>
            </a:extLst>
          </p:cNvPr>
          <p:cNvSpPr/>
          <p:nvPr/>
        </p:nvSpPr>
        <p:spPr>
          <a:xfrm>
            <a:off x="370441" y="896646"/>
            <a:ext cx="1043509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200" b="1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We commit to shared goals and a shared code of conduct: ”The Baltic Sea is more” – culture, environmental protection, experiences and adventure.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In our own operations, we comply with the principles of sustainable development.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We implement actions that make people’s eyes and minds turn towards the Baltic Sea.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We are a proud ambassador of the Baltic Sea Day, and we respect the Baltic Sea community and other partners of the Day.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We encourage all to join in!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2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9D5F558-DF8D-47B4-9200-E7D169AD33D1}"/>
              </a:ext>
            </a:extLst>
          </p:cNvPr>
          <p:cNvSpPr txBox="1"/>
          <p:nvPr/>
        </p:nvSpPr>
        <p:spPr>
          <a:xfrm>
            <a:off x="537709" y="5867729"/>
            <a:ext cx="9692640" cy="990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Participation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in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the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day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is </a:t>
            </a:r>
            <a:r>
              <a:rPr lang="fi-FI" sz="2400" b="1" dirty="0" err="1">
                <a:solidFill>
                  <a:srgbClr val="F26D77"/>
                </a:solidFill>
                <a:latin typeface="Poppins" pitchFamily="2" charset="77"/>
              </a:rPr>
              <a:t>free</a:t>
            </a:r>
            <a:r>
              <a:rPr lang="fi-FI" sz="2400" b="1" dirty="0">
                <a:solidFill>
                  <a:srgbClr val="F26D77"/>
                </a:solidFill>
                <a:latin typeface="Poppins" pitchFamily="2" charset="77"/>
              </a:rPr>
              <a:t> (</a:t>
            </a:r>
            <a:r>
              <a:rPr lang="fi-FI" sz="2400" b="1" dirty="0" err="1">
                <a:solidFill>
                  <a:srgbClr val="F26D77"/>
                </a:solidFill>
                <a:latin typeface="Poppins" pitchFamily="2" charset="77"/>
              </a:rPr>
              <a:t>there</a:t>
            </a:r>
            <a:r>
              <a:rPr lang="fi-FI" sz="2400" b="1" dirty="0">
                <a:solidFill>
                  <a:srgbClr val="F26D77"/>
                </a:solidFill>
                <a:latin typeface="Poppins" pitchFamily="2" charset="77"/>
              </a:rPr>
              <a:t> is no </a:t>
            </a:r>
            <a:r>
              <a:rPr lang="fi-FI" sz="2400" b="1" dirty="0" err="1">
                <a:solidFill>
                  <a:srgbClr val="F26D77"/>
                </a:solidFill>
                <a:latin typeface="Poppins" pitchFamily="2" charset="77"/>
              </a:rPr>
              <a:t>participation</a:t>
            </a:r>
            <a:r>
              <a:rPr lang="fi-FI" sz="2400" b="1" dirty="0">
                <a:solidFill>
                  <a:srgbClr val="F26D77"/>
                </a:solidFill>
                <a:latin typeface="Poppins" pitchFamily="2" charset="77"/>
              </a:rPr>
              <a:t> </a:t>
            </a:r>
            <a:r>
              <a:rPr lang="fi-FI" sz="2400" b="1" dirty="0" err="1">
                <a:solidFill>
                  <a:srgbClr val="F26D77"/>
                </a:solidFill>
                <a:latin typeface="Poppins" pitchFamily="2" charset="77"/>
              </a:rPr>
              <a:t>fee</a:t>
            </a:r>
            <a:r>
              <a:rPr lang="fi-FI" sz="2400" b="1" dirty="0">
                <a:solidFill>
                  <a:srgbClr val="F26D77"/>
                </a:solidFill>
                <a:latin typeface="Poppins" pitchFamily="2" charset="77"/>
              </a:rPr>
              <a:t>).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F26D77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24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20A83-0FC5-9F4C-A64D-37276FFD9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98" y="220433"/>
            <a:ext cx="8886209" cy="531520"/>
          </a:xfrm>
        </p:spPr>
        <p:txBody>
          <a:bodyPr/>
          <a:lstStyle/>
          <a:p>
            <a:r>
              <a:rPr lang="fi-FI" dirty="0" err="1">
                <a:solidFill>
                  <a:schemeClr val="accent3"/>
                </a:solidFill>
              </a:rPr>
              <a:t>Success</a:t>
            </a:r>
            <a:r>
              <a:rPr lang="fi-FI" dirty="0">
                <a:solidFill>
                  <a:schemeClr val="accent3"/>
                </a:solidFill>
              </a:rPr>
              <a:t> </a:t>
            </a:r>
            <a:r>
              <a:rPr lang="fi-FI" dirty="0" err="1">
                <a:solidFill>
                  <a:schemeClr val="accent3"/>
                </a:solidFill>
              </a:rPr>
              <a:t>measured</a:t>
            </a:r>
            <a:r>
              <a:rPr lang="fi-FI" dirty="0">
                <a:solidFill>
                  <a:schemeClr val="accent3"/>
                </a:solidFill>
              </a:rPr>
              <a:t> and </a:t>
            </a:r>
            <a:r>
              <a:rPr lang="fi-FI" dirty="0" err="1">
                <a:solidFill>
                  <a:schemeClr val="accent3"/>
                </a:solidFill>
              </a:rPr>
              <a:t>shown</a:t>
            </a:r>
            <a:r>
              <a:rPr lang="fi-FI" dirty="0">
                <a:solidFill>
                  <a:schemeClr val="accent3"/>
                </a:solidFill>
              </a:rPr>
              <a:t> in </a:t>
            </a:r>
            <a:r>
              <a:rPr lang="fi-FI" dirty="0" err="1">
                <a:solidFill>
                  <a:schemeClr val="accent3"/>
                </a:solidFill>
              </a:rPr>
              <a:t>growing</a:t>
            </a:r>
            <a:r>
              <a:rPr lang="fi-FI" dirty="0">
                <a:solidFill>
                  <a:schemeClr val="accent3"/>
                </a:solidFill>
              </a:rPr>
              <a:t> </a:t>
            </a:r>
            <a:r>
              <a:rPr lang="fi-FI" dirty="0" err="1">
                <a:solidFill>
                  <a:schemeClr val="accent3"/>
                </a:solidFill>
              </a:rPr>
              <a:t>number</a:t>
            </a:r>
            <a:r>
              <a:rPr lang="fi-FI" dirty="0">
                <a:solidFill>
                  <a:schemeClr val="accent3"/>
                </a:solidFill>
              </a:rPr>
              <a:t> of </a:t>
            </a:r>
            <a:r>
              <a:rPr lang="fi-FI" dirty="0" err="1">
                <a:solidFill>
                  <a:schemeClr val="accent3"/>
                </a:solidFill>
              </a:rPr>
              <a:t>partners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3B509F-1041-F944-8D25-FCE2EE257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7928" y="1083643"/>
            <a:ext cx="8190535" cy="3573024"/>
          </a:xfrm>
        </p:spPr>
        <p:txBody>
          <a:bodyPr/>
          <a:lstStyle/>
          <a:p>
            <a:r>
              <a:rPr lang="fi-FI" sz="2200" dirty="0" err="1"/>
              <a:t>Increasing</a:t>
            </a:r>
            <a:r>
              <a:rPr lang="fi-FI" sz="2200" dirty="0"/>
              <a:t> </a:t>
            </a:r>
            <a:r>
              <a:rPr lang="fi-FI" sz="2200" dirty="0" err="1"/>
              <a:t>awareness</a:t>
            </a:r>
            <a:r>
              <a:rPr lang="fi-FI" sz="2200" dirty="0"/>
              <a:t> of </a:t>
            </a:r>
            <a:r>
              <a:rPr lang="fi-FI" sz="2200" dirty="0" err="1"/>
              <a:t>the</a:t>
            </a:r>
            <a:r>
              <a:rPr lang="fi-FI" sz="2200" dirty="0"/>
              <a:t> Baltic Sea Day</a:t>
            </a:r>
          </a:p>
          <a:p>
            <a:pPr lvl="1"/>
            <a:r>
              <a:rPr lang="fi-FI" sz="2000" dirty="0" err="1"/>
              <a:t>This</a:t>
            </a:r>
            <a:r>
              <a:rPr lang="fi-FI" sz="2000" dirty="0"/>
              <a:t> is </a:t>
            </a:r>
            <a:r>
              <a:rPr lang="fi-FI" sz="2000" dirty="0" err="1"/>
              <a:t>our</a:t>
            </a:r>
            <a:r>
              <a:rPr lang="fi-FI" sz="2000" dirty="0"/>
              <a:t> </a:t>
            </a:r>
            <a:r>
              <a:rPr lang="fi-FI" sz="2000" dirty="0" err="1"/>
              <a:t>common</a:t>
            </a:r>
            <a:r>
              <a:rPr lang="fi-FI" sz="2000" dirty="0"/>
              <a:t> </a:t>
            </a:r>
            <a:r>
              <a:rPr lang="fi-FI" sz="2000" dirty="0" err="1"/>
              <a:t>goal</a:t>
            </a:r>
            <a:r>
              <a:rPr lang="fi-FI" sz="2000" dirty="0"/>
              <a:t>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800" dirty="0" err="1"/>
              <a:t>We</a:t>
            </a:r>
            <a:r>
              <a:rPr lang="fi-FI" sz="1800" dirty="0"/>
              <a:t> </a:t>
            </a:r>
            <a:r>
              <a:rPr lang="fi-FI" sz="1800" dirty="0" err="1"/>
              <a:t>follow</a:t>
            </a:r>
            <a:r>
              <a:rPr lang="fi-FI" sz="1800" dirty="0"/>
              <a:t> </a:t>
            </a:r>
            <a:r>
              <a:rPr lang="fi-FI" sz="1800" dirty="0" err="1"/>
              <a:t>social</a:t>
            </a:r>
            <a:r>
              <a:rPr lang="fi-FI" sz="1800" dirty="0"/>
              <a:t> media and </a:t>
            </a:r>
            <a:r>
              <a:rPr lang="fi-FI" sz="1800" dirty="0" err="1"/>
              <a:t>website</a:t>
            </a:r>
            <a:r>
              <a:rPr lang="fi-FI" sz="1800" dirty="0"/>
              <a:t> </a:t>
            </a:r>
            <a:r>
              <a:rPr lang="fi-FI" sz="1800" dirty="0" err="1"/>
              <a:t>statistics</a:t>
            </a:r>
            <a:r>
              <a:rPr lang="fi-FI" sz="18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800" dirty="0" err="1"/>
              <a:t>Baseline</a:t>
            </a:r>
            <a:r>
              <a:rPr lang="fi-FI" sz="1800" dirty="0"/>
              <a:t> </a:t>
            </a:r>
            <a:r>
              <a:rPr lang="fi-FI" sz="1800" dirty="0" err="1"/>
              <a:t>questionnaire</a:t>
            </a:r>
            <a:r>
              <a:rPr lang="fi-FI" sz="1800" dirty="0"/>
              <a:t> in </a:t>
            </a:r>
            <a:r>
              <a:rPr lang="fi-FI" sz="1800" dirty="0" err="1"/>
              <a:t>fall</a:t>
            </a:r>
            <a:r>
              <a:rPr lang="fi-FI" sz="1800" dirty="0"/>
              <a:t> 2021</a:t>
            </a:r>
          </a:p>
          <a:p>
            <a:r>
              <a:rPr lang="fi-FI" sz="2200" dirty="0"/>
              <a:t>”</a:t>
            </a:r>
            <a:r>
              <a:rPr lang="fi-FI" sz="2200" dirty="0" err="1"/>
              <a:t>Partner</a:t>
            </a:r>
            <a:r>
              <a:rPr lang="fi-FI" sz="2200" dirty="0"/>
              <a:t> </a:t>
            </a:r>
            <a:r>
              <a:rPr lang="fi-FI" sz="2200" dirty="0" err="1"/>
              <a:t>index</a:t>
            </a:r>
            <a:r>
              <a:rPr lang="fi-FI" sz="2200" dirty="0"/>
              <a:t>”</a:t>
            </a:r>
          </a:p>
          <a:p>
            <a:pPr lvl="1"/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number</a:t>
            </a:r>
            <a:r>
              <a:rPr lang="fi-FI" sz="1800" dirty="0"/>
              <a:t> of </a:t>
            </a:r>
            <a:r>
              <a:rPr lang="fi-FI" sz="1800" dirty="0" err="1"/>
              <a:t>committed</a:t>
            </a:r>
            <a:r>
              <a:rPr lang="fi-FI" sz="1800" dirty="0"/>
              <a:t> </a:t>
            </a:r>
            <a:r>
              <a:rPr lang="fi-FI" sz="1800" dirty="0" err="1"/>
              <a:t>partners</a:t>
            </a:r>
            <a:r>
              <a:rPr lang="fi-FI" sz="1800" dirty="0"/>
              <a:t> </a:t>
            </a:r>
            <a:r>
              <a:rPr lang="fi-FI" sz="1800" dirty="0" err="1"/>
              <a:t>grew</a:t>
            </a:r>
            <a:r>
              <a:rPr lang="fi-FI" sz="1800" dirty="0"/>
              <a:t> to 230 in 2022</a:t>
            </a:r>
          </a:p>
          <a:p>
            <a:pPr lvl="1"/>
            <a:r>
              <a:rPr lang="fi-FI" sz="1800" dirty="0" err="1"/>
              <a:t>Let’s</a:t>
            </a:r>
            <a:r>
              <a:rPr lang="fi-FI" sz="1800" dirty="0"/>
              <a:t> </a:t>
            </a:r>
            <a:r>
              <a:rPr lang="fi-FI" sz="1800" dirty="0" err="1"/>
              <a:t>make</a:t>
            </a:r>
            <a:r>
              <a:rPr lang="fi-FI" sz="1800" dirty="0"/>
              <a:t> it </a:t>
            </a:r>
            <a:r>
              <a:rPr lang="fi-FI" sz="1800" dirty="0" err="1"/>
              <a:t>even</a:t>
            </a:r>
            <a:r>
              <a:rPr lang="fi-FI" sz="1800" dirty="0"/>
              <a:t> </a:t>
            </a:r>
            <a:r>
              <a:rPr lang="fi-FI" sz="1800" dirty="0" err="1"/>
              <a:t>bigger</a:t>
            </a:r>
            <a:r>
              <a:rPr lang="fi-FI" sz="1800" dirty="0"/>
              <a:t> and set </a:t>
            </a:r>
            <a:r>
              <a:rPr lang="fi-FI" sz="1800" dirty="0" err="1"/>
              <a:t>goal</a:t>
            </a:r>
            <a:r>
              <a:rPr lang="fi-FI" sz="1800" dirty="0"/>
              <a:t> to 300!</a:t>
            </a:r>
          </a:p>
          <a:p>
            <a:r>
              <a:rPr lang="fi-FI" sz="2200" dirty="0"/>
              <a:t>”City </a:t>
            </a:r>
            <a:r>
              <a:rPr lang="fi-FI" sz="2200" dirty="0" err="1"/>
              <a:t>index</a:t>
            </a:r>
            <a:r>
              <a:rPr lang="fi-FI" sz="2200" dirty="0"/>
              <a:t>”</a:t>
            </a:r>
          </a:p>
          <a:p>
            <a:pPr lvl="1"/>
            <a:r>
              <a:rPr lang="fi-FI" sz="1800" dirty="0" err="1"/>
              <a:t>All</a:t>
            </a:r>
            <a:r>
              <a:rPr lang="fi-FI" sz="1800" dirty="0"/>
              <a:t> </a:t>
            </a:r>
            <a:r>
              <a:rPr lang="fi-FI" sz="1800" dirty="0" err="1"/>
              <a:t>cities</a:t>
            </a:r>
            <a:r>
              <a:rPr lang="fi-FI" sz="1800" dirty="0"/>
              <a:t> </a:t>
            </a:r>
            <a:r>
              <a:rPr lang="fi-FI" sz="1800" dirty="0" err="1"/>
              <a:t>are</a:t>
            </a:r>
            <a:r>
              <a:rPr lang="fi-FI" sz="1800" dirty="0"/>
              <a:t> </a:t>
            </a:r>
            <a:r>
              <a:rPr lang="fi-FI" sz="1800" dirty="0" err="1"/>
              <a:t>wellcome</a:t>
            </a:r>
            <a:r>
              <a:rPr lang="fi-FI" sz="1800" dirty="0"/>
              <a:t>. In 2022 </a:t>
            </a:r>
            <a:r>
              <a:rPr lang="fi-FI" sz="1800" dirty="0" err="1"/>
              <a:t>we</a:t>
            </a:r>
            <a:r>
              <a:rPr lang="fi-FI" sz="1800" dirty="0"/>
              <a:t> </a:t>
            </a:r>
            <a:r>
              <a:rPr lang="fi-FI" sz="1800" dirty="0" err="1"/>
              <a:t>celebrated</a:t>
            </a:r>
            <a:r>
              <a:rPr lang="fi-FI" sz="1800" dirty="0"/>
              <a:t> in </a:t>
            </a:r>
            <a:r>
              <a:rPr lang="fi-FI" sz="1800" dirty="0" err="1"/>
              <a:t>over</a:t>
            </a:r>
            <a:r>
              <a:rPr lang="fi-FI" sz="1800" dirty="0"/>
              <a:t> 30 </a:t>
            </a:r>
            <a:r>
              <a:rPr lang="fi-FI" sz="1800" dirty="0" err="1"/>
              <a:t>cities</a:t>
            </a:r>
            <a:r>
              <a:rPr lang="fi-FI" sz="1800" dirty="0"/>
              <a:t>.</a:t>
            </a:r>
          </a:p>
          <a:p>
            <a:pPr lvl="1"/>
            <a:r>
              <a:rPr lang="fi-FI" sz="1800" dirty="0" err="1"/>
              <a:t>Let’s</a:t>
            </a:r>
            <a:r>
              <a:rPr lang="fi-FI" sz="1800" dirty="0"/>
              <a:t> set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goal</a:t>
            </a:r>
            <a:r>
              <a:rPr lang="fi-FI" sz="1800" dirty="0"/>
              <a:t> to 40! </a:t>
            </a:r>
            <a:endParaRPr lang="fi-FI" sz="2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D3CF20-2E7D-C041-8D08-0EFBA5F4607F}"/>
              </a:ext>
            </a:extLst>
          </p:cNvPr>
          <p:cNvSpPr/>
          <p:nvPr/>
        </p:nvSpPr>
        <p:spPr>
          <a:xfrm>
            <a:off x="9614577" y="235439"/>
            <a:ext cx="2121763" cy="94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#itämeripäivä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östersjödagen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balticseaday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0E1959-F47A-DF40-8228-670C48219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796B822-254A-4EA7-89BF-90C7A7AC85D1}"/>
              </a:ext>
            </a:extLst>
          </p:cNvPr>
          <p:cNvSpPr txBox="1"/>
          <p:nvPr/>
        </p:nvSpPr>
        <p:spPr>
          <a:xfrm>
            <a:off x="8324654" y="2022695"/>
            <a:ext cx="35705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One of the key success indicators of the Baltic Sea Day is for us to be able to communicate about the Baltic Sea in a way that engages new audiences and gets people interested in the Baltic Sea!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25C26F7-BA94-4BAB-A8A2-283842B02144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8090862" y="1727238"/>
            <a:ext cx="3893210" cy="3076331"/>
          </a:xfrm>
          <a:custGeom>
            <a:avLst/>
            <a:gdLst>
              <a:gd name="T0" fmla="*/ 4023 w 4032"/>
              <a:gd name="T1" fmla="*/ 290 h 3187"/>
              <a:gd name="T2" fmla="*/ 4009 w 4032"/>
              <a:gd name="T3" fmla="*/ 202 h 3187"/>
              <a:gd name="T4" fmla="*/ 3977 w 4032"/>
              <a:gd name="T5" fmla="*/ 134 h 3187"/>
              <a:gd name="T6" fmla="*/ 3928 w 4032"/>
              <a:gd name="T7" fmla="*/ 76 h 3187"/>
              <a:gd name="T8" fmla="*/ 3868 w 4032"/>
              <a:gd name="T9" fmla="*/ 34 h 3187"/>
              <a:gd name="T10" fmla="*/ 3798 w 4032"/>
              <a:gd name="T11" fmla="*/ 8 h 3187"/>
              <a:gd name="T12" fmla="*/ 3309 w 4032"/>
              <a:gd name="T13" fmla="*/ 3 h 3187"/>
              <a:gd name="T14" fmla="*/ 288 w 4032"/>
              <a:gd name="T15" fmla="*/ 23 h 3187"/>
              <a:gd name="T16" fmla="*/ 212 w 4032"/>
              <a:gd name="T17" fmla="*/ 38 h 3187"/>
              <a:gd name="T18" fmla="*/ 144 w 4032"/>
              <a:gd name="T19" fmla="*/ 74 h 3187"/>
              <a:gd name="T20" fmla="*/ 88 w 4032"/>
              <a:gd name="T21" fmla="*/ 128 h 3187"/>
              <a:gd name="T22" fmla="*/ 50 w 4032"/>
              <a:gd name="T23" fmla="*/ 196 h 3187"/>
              <a:gd name="T24" fmla="*/ 32 w 4032"/>
              <a:gd name="T25" fmla="*/ 272 h 3187"/>
              <a:gd name="T26" fmla="*/ 3 w 4032"/>
              <a:gd name="T27" fmla="*/ 1819 h 3187"/>
              <a:gd name="T28" fmla="*/ 1 w 4032"/>
              <a:gd name="T29" fmla="*/ 1998 h 3187"/>
              <a:gd name="T30" fmla="*/ 17 w 4032"/>
              <a:gd name="T31" fmla="*/ 2075 h 3187"/>
              <a:gd name="T32" fmla="*/ 59 w 4032"/>
              <a:gd name="T33" fmla="*/ 2153 h 3187"/>
              <a:gd name="T34" fmla="*/ 121 w 4032"/>
              <a:gd name="T35" fmla="*/ 2215 h 3187"/>
              <a:gd name="T36" fmla="*/ 198 w 4032"/>
              <a:gd name="T37" fmla="*/ 2259 h 3187"/>
              <a:gd name="T38" fmla="*/ 286 w 4032"/>
              <a:gd name="T39" fmla="*/ 2277 h 3187"/>
              <a:gd name="T40" fmla="*/ 714 w 4032"/>
              <a:gd name="T41" fmla="*/ 2284 h 3187"/>
              <a:gd name="T42" fmla="*/ 1924 w 4032"/>
              <a:gd name="T43" fmla="*/ 2488 h 3187"/>
              <a:gd name="T44" fmla="*/ 2836 w 4032"/>
              <a:gd name="T45" fmla="*/ 2278 h 3187"/>
              <a:gd name="T46" fmla="*/ 3773 w 4032"/>
              <a:gd name="T47" fmla="*/ 2269 h 3187"/>
              <a:gd name="T48" fmla="*/ 3847 w 4032"/>
              <a:gd name="T49" fmla="*/ 2248 h 3187"/>
              <a:gd name="T50" fmla="*/ 3914 w 4032"/>
              <a:gd name="T51" fmla="*/ 2208 h 3187"/>
              <a:gd name="T52" fmla="*/ 3969 w 4032"/>
              <a:gd name="T53" fmla="*/ 2154 h 3187"/>
              <a:gd name="T54" fmla="*/ 4008 w 4032"/>
              <a:gd name="T55" fmla="*/ 2087 h 3187"/>
              <a:gd name="T56" fmla="*/ 4029 w 4032"/>
              <a:gd name="T57" fmla="*/ 2012 h 3187"/>
              <a:gd name="T58" fmla="*/ 4032 w 4032"/>
              <a:gd name="T59" fmla="*/ 1927 h 3187"/>
              <a:gd name="T60" fmla="*/ 3953 w 4032"/>
              <a:gd name="T61" fmla="*/ 1819 h 3187"/>
              <a:gd name="T62" fmla="*/ 3950 w 4032"/>
              <a:gd name="T63" fmla="*/ 1989 h 3187"/>
              <a:gd name="T64" fmla="*/ 3937 w 4032"/>
              <a:gd name="T65" fmla="*/ 2045 h 3187"/>
              <a:gd name="T66" fmla="*/ 3873 w 4032"/>
              <a:gd name="T67" fmla="*/ 2136 h 3187"/>
              <a:gd name="T68" fmla="*/ 3794 w 4032"/>
              <a:gd name="T69" fmla="*/ 2178 h 3187"/>
              <a:gd name="T70" fmla="*/ 3646 w 4032"/>
              <a:gd name="T71" fmla="*/ 2187 h 3187"/>
              <a:gd name="T72" fmla="*/ 2271 w 4032"/>
              <a:gd name="T73" fmla="*/ 2609 h 3187"/>
              <a:gd name="T74" fmla="*/ 1684 w 4032"/>
              <a:gd name="T75" fmla="*/ 2172 h 3187"/>
              <a:gd name="T76" fmla="*/ 349 w 4032"/>
              <a:gd name="T77" fmla="*/ 2181 h 3187"/>
              <a:gd name="T78" fmla="*/ 267 w 4032"/>
              <a:gd name="T79" fmla="*/ 2179 h 3187"/>
              <a:gd name="T80" fmla="*/ 196 w 4032"/>
              <a:gd name="T81" fmla="*/ 2156 h 3187"/>
              <a:gd name="T82" fmla="*/ 146 w 4032"/>
              <a:gd name="T83" fmla="*/ 2118 h 3187"/>
              <a:gd name="T84" fmla="*/ 107 w 4032"/>
              <a:gd name="T85" fmla="*/ 2068 h 3187"/>
              <a:gd name="T86" fmla="*/ 85 w 4032"/>
              <a:gd name="T87" fmla="*/ 2009 h 3187"/>
              <a:gd name="T88" fmla="*/ 80 w 4032"/>
              <a:gd name="T89" fmla="*/ 1957 h 3187"/>
              <a:gd name="T90" fmla="*/ 49 w 4032"/>
              <a:gd name="T91" fmla="*/ 303 h 3187"/>
              <a:gd name="T92" fmla="*/ 60 w 4032"/>
              <a:gd name="T93" fmla="*/ 216 h 3187"/>
              <a:gd name="T94" fmla="*/ 91 w 4032"/>
              <a:gd name="T95" fmla="*/ 149 h 3187"/>
              <a:gd name="T96" fmla="*/ 140 w 4032"/>
              <a:gd name="T97" fmla="*/ 95 h 3187"/>
              <a:gd name="T98" fmla="*/ 202 w 4032"/>
              <a:gd name="T99" fmla="*/ 56 h 3187"/>
              <a:gd name="T100" fmla="*/ 274 w 4032"/>
              <a:gd name="T101" fmla="*/ 36 h 3187"/>
              <a:gd name="T102" fmla="*/ 3737 w 4032"/>
              <a:gd name="T103" fmla="*/ 58 h 3187"/>
              <a:gd name="T104" fmla="*/ 3795 w 4032"/>
              <a:gd name="T105" fmla="*/ 68 h 3187"/>
              <a:gd name="T106" fmla="*/ 3878 w 4032"/>
              <a:gd name="T107" fmla="*/ 114 h 3187"/>
              <a:gd name="T108" fmla="*/ 3930 w 4032"/>
              <a:gd name="T109" fmla="*/ 177 h 3187"/>
              <a:gd name="T110" fmla="*/ 3960 w 4032"/>
              <a:gd name="T111" fmla="*/ 266 h 3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32" h="3187">
                <a:moveTo>
                  <a:pt x="4031" y="1819"/>
                </a:moveTo>
                <a:lnTo>
                  <a:pt x="4030" y="1604"/>
                </a:lnTo>
                <a:lnTo>
                  <a:pt x="4026" y="746"/>
                </a:lnTo>
                <a:lnTo>
                  <a:pt x="4024" y="317"/>
                </a:lnTo>
                <a:lnTo>
                  <a:pt x="4023" y="290"/>
                </a:lnTo>
                <a:lnTo>
                  <a:pt x="4021" y="259"/>
                </a:lnTo>
                <a:lnTo>
                  <a:pt x="4019" y="245"/>
                </a:lnTo>
                <a:lnTo>
                  <a:pt x="4016" y="230"/>
                </a:lnTo>
                <a:lnTo>
                  <a:pt x="4013" y="216"/>
                </a:lnTo>
                <a:lnTo>
                  <a:pt x="4009" y="202"/>
                </a:lnTo>
                <a:lnTo>
                  <a:pt x="4004" y="188"/>
                </a:lnTo>
                <a:lnTo>
                  <a:pt x="3998" y="173"/>
                </a:lnTo>
                <a:lnTo>
                  <a:pt x="3992" y="159"/>
                </a:lnTo>
                <a:lnTo>
                  <a:pt x="3984" y="146"/>
                </a:lnTo>
                <a:lnTo>
                  <a:pt x="3977" y="134"/>
                </a:lnTo>
                <a:lnTo>
                  <a:pt x="3968" y="122"/>
                </a:lnTo>
                <a:lnTo>
                  <a:pt x="3959" y="110"/>
                </a:lnTo>
                <a:lnTo>
                  <a:pt x="3949" y="99"/>
                </a:lnTo>
                <a:lnTo>
                  <a:pt x="3939" y="88"/>
                </a:lnTo>
                <a:lnTo>
                  <a:pt x="3928" y="76"/>
                </a:lnTo>
                <a:lnTo>
                  <a:pt x="3917" y="67"/>
                </a:lnTo>
                <a:lnTo>
                  <a:pt x="3905" y="58"/>
                </a:lnTo>
                <a:lnTo>
                  <a:pt x="3893" y="49"/>
                </a:lnTo>
                <a:lnTo>
                  <a:pt x="3881" y="41"/>
                </a:lnTo>
                <a:lnTo>
                  <a:pt x="3868" y="34"/>
                </a:lnTo>
                <a:lnTo>
                  <a:pt x="3854" y="27"/>
                </a:lnTo>
                <a:lnTo>
                  <a:pt x="3840" y="21"/>
                </a:lnTo>
                <a:lnTo>
                  <a:pt x="3826" y="16"/>
                </a:lnTo>
                <a:lnTo>
                  <a:pt x="3812" y="12"/>
                </a:lnTo>
                <a:lnTo>
                  <a:pt x="3798" y="8"/>
                </a:lnTo>
                <a:lnTo>
                  <a:pt x="3784" y="5"/>
                </a:lnTo>
                <a:lnTo>
                  <a:pt x="3769" y="2"/>
                </a:lnTo>
                <a:lnTo>
                  <a:pt x="3753" y="1"/>
                </a:lnTo>
                <a:lnTo>
                  <a:pt x="3739" y="0"/>
                </a:lnTo>
                <a:lnTo>
                  <a:pt x="3309" y="3"/>
                </a:lnTo>
                <a:lnTo>
                  <a:pt x="2879" y="6"/>
                </a:lnTo>
                <a:lnTo>
                  <a:pt x="2020" y="16"/>
                </a:lnTo>
                <a:lnTo>
                  <a:pt x="1162" y="23"/>
                </a:lnTo>
                <a:lnTo>
                  <a:pt x="303" y="23"/>
                </a:lnTo>
                <a:lnTo>
                  <a:pt x="288" y="23"/>
                </a:lnTo>
                <a:lnTo>
                  <a:pt x="272" y="25"/>
                </a:lnTo>
                <a:lnTo>
                  <a:pt x="257" y="27"/>
                </a:lnTo>
                <a:lnTo>
                  <a:pt x="242" y="30"/>
                </a:lnTo>
                <a:lnTo>
                  <a:pt x="226" y="34"/>
                </a:lnTo>
                <a:lnTo>
                  <a:pt x="212" y="38"/>
                </a:lnTo>
                <a:lnTo>
                  <a:pt x="197" y="44"/>
                </a:lnTo>
                <a:lnTo>
                  <a:pt x="183" y="50"/>
                </a:lnTo>
                <a:lnTo>
                  <a:pt x="170" y="57"/>
                </a:lnTo>
                <a:lnTo>
                  <a:pt x="156" y="65"/>
                </a:lnTo>
                <a:lnTo>
                  <a:pt x="144" y="74"/>
                </a:lnTo>
                <a:lnTo>
                  <a:pt x="130" y="83"/>
                </a:lnTo>
                <a:lnTo>
                  <a:pt x="119" y="94"/>
                </a:lnTo>
                <a:lnTo>
                  <a:pt x="108" y="105"/>
                </a:lnTo>
                <a:lnTo>
                  <a:pt x="97" y="116"/>
                </a:lnTo>
                <a:lnTo>
                  <a:pt x="88" y="128"/>
                </a:lnTo>
                <a:lnTo>
                  <a:pt x="79" y="141"/>
                </a:lnTo>
                <a:lnTo>
                  <a:pt x="70" y="154"/>
                </a:lnTo>
                <a:lnTo>
                  <a:pt x="63" y="167"/>
                </a:lnTo>
                <a:lnTo>
                  <a:pt x="56" y="181"/>
                </a:lnTo>
                <a:lnTo>
                  <a:pt x="50" y="196"/>
                </a:lnTo>
                <a:lnTo>
                  <a:pt x="44" y="211"/>
                </a:lnTo>
                <a:lnTo>
                  <a:pt x="40" y="226"/>
                </a:lnTo>
                <a:lnTo>
                  <a:pt x="37" y="241"/>
                </a:lnTo>
                <a:lnTo>
                  <a:pt x="33" y="256"/>
                </a:lnTo>
                <a:lnTo>
                  <a:pt x="32" y="272"/>
                </a:lnTo>
                <a:lnTo>
                  <a:pt x="30" y="303"/>
                </a:lnTo>
                <a:lnTo>
                  <a:pt x="30" y="333"/>
                </a:lnTo>
                <a:lnTo>
                  <a:pt x="30" y="363"/>
                </a:lnTo>
                <a:lnTo>
                  <a:pt x="23" y="849"/>
                </a:lnTo>
                <a:lnTo>
                  <a:pt x="3" y="1819"/>
                </a:lnTo>
                <a:lnTo>
                  <a:pt x="0" y="1941"/>
                </a:lnTo>
                <a:lnTo>
                  <a:pt x="0" y="1956"/>
                </a:lnTo>
                <a:lnTo>
                  <a:pt x="0" y="1972"/>
                </a:lnTo>
                <a:lnTo>
                  <a:pt x="0" y="1989"/>
                </a:lnTo>
                <a:lnTo>
                  <a:pt x="1" y="1998"/>
                </a:lnTo>
                <a:lnTo>
                  <a:pt x="2" y="2007"/>
                </a:lnTo>
                <a:lnTo>
                  <a:pt x="4" y="2025"/>
                </a:lnTo>
                <a:lnTo>
                  <a:pt x="8" y="2042"/>
                </a:lnTo>
                <a:lnTo>
                  <a:pt x="12" y="2059"/>
                </a:lnTo>
                <a:lnTo>
                  <a:pt x="17" y="2075"/>
                </a:lnTo>
                <a:lnTo>
                  <a:pt x="24" y="2092"/>
                </a:lnTo>
                <a:lnTo>
                  <a:pt x="31" y="2107"/>
                </a:lnTo>
                <a:lnTo>
                  <a:pt x="40" y="2124"/>
                </a:lnTo>
                <a:lnTo>
                  <a:pt x="49" y="2139"/>
                </a:lnTo>
                <a:lnTo>
                  <a:pt x="59" y="2153"/>
                </a:lnTo>
                <a:lnTo>
                  <a:pt x="70" y="2167"/>
                </a:lnTo>
                <a:lnTo>
                  <a:pt x="81" y="2180"/>
                </a:lnTo>
                <a:lnTo>
                  <a:pt x="94" y="2193"/>
                </a:lnTo>
                <a:lnTo>
                  <a:pt x="107" y="2204"/>
                </a:lnTo>
                <a:lnTo>
                  <a:pt x="121" y="2215"/>
                </a:lnTo>
                <a:lnTo>
                  <a:pt x="136" y="2227"/>
                </a:lnTo>
                <a:lnTo>
                  <a:pt x="151" y="2236"/>
                </a:lnTo>
                <a:lnTo>
                  <a:pt x="166" y="2245"/>
                </a:lnTo>
                <a:lnTo>
                  <a:pt x="182" y="2252"/>
                </a:lnTo>
                <a:lnTo>
                  <a:pt x="198" y="2259"/>
                </a:lnTo>
                <a:lnTo>
                  <a:pt x="215" y="2265"/>
                </a:lnTo>
                <a:lnTo>
                  <a:pt x="233" y="2269"/>
                </a:lnTo>
                <a:lnTo>
                  <a:pt x="251" y="2273"/>
                </a:lnTo>
                <a:lnTo>
                  <a:pt x="268" y="2276"/>
                </a:lnTo>
                <a:lnTo>
                  <a:pt x="286" y="2277"/>
                </a:lnTo>
                <a:lnTo>
                  <a:pt x="303" y="2278"/>
                </a:lnTo>
                <a:lnTo>
                  <a:pt x="318" y="2279"/>
                </a:lnTo>
                <a:lnTo>
                  <a:pt x="349" y="2279"/>
                </a:lnTo>
                <a:lnTo>
                  <a:pt x="470" y="2281"/>
                </a:lnTo>
                <a:lnTo>
                  <a:pt x="714" y="2284"/>
                </a:lnTo>
                <a:lnTo>
                  <a:pt x="956" y="2286"/>
                </a:lnTo>
                <a:lnTo>
                  <a:pt x="1199" y="2287"/>
                </a:lnTo>
                <a:lnTo>
                  <a:pt x="1664" y="2289"/>
                </a:lnTo>
                <a:lnTo>
                  <a:pt x="1786" y="2383"/>
                </a:lnTo>
                <a:lnTo>
                  <a:pt x="1924" y="2488"/>
                </a:lnTo>
                <a:lnTo>
                  <a:pt x="2201" y="2699"/>
                </a:lnTo>
                <a:lnTo>
                  <a:pt x="2755" y="3120"/>
                </a:lnTo>
                <a:lnTo>
                  <a:pt x="2842" y="3187"/>
                </a:lnTo>
                <a:lnTo>
                  <a:pt x="2841" y="3077"/>
                </a:lnTo>
                <a:lnTo>
                  <a:pt x="2836" y="2278"/>
                </a:lnTo>
                <a:lnTo>
                  <a:pt x="3646" y="2273"/>
                </a:lnTo>
                <a:lnTo>
                  <a:pt x="3700" y="2273"/>
                </a:lnTo>
                <a:lnTo>
                  <a:pt x="3727" y="2273"/>
                </a:lnTo>
                <a:lnTo>
                  <a:pt x="3757" y="2271"/>
                </a:lnTo>
                <a:lnTo>
                  <a:pt x="3773" y="2269"/>
                </a:lnTo>
                <a:lnTo>
                  <a:pt x="3789" y="2267"/>
                </a:lnTo>
                <a:lnTo>
                  <a:pt x="3804" y="2263"/>
                </a:lnTo>
                <a:lnTo>
                  <a:pt x="3818" y="2259"/>
                </a:lnTo>
                <a:lnTo>
                  <a:pt x="3833" y="2254"/>
                </a:lnTo>
                <a:lnTo>
                  <a:pt x="3847" y="2248"/>
                </a:lnTo>
                <a:lnTo>
                  <a:pt x="3862" y="2242"/>
                </a:lnTo>
                <a:lnTo>
                  <a:pt x="3876" y="2235"/>
                </a:lnTo>
                <a:lnTo>
                  <a:pt x="3889" y="2227"/>
                </a:lnTo>
                <a:lnTo>
                  <a:pt x="3902" y="2218"/>
                </a:lnTo>
                <a:lnTo>
                  <a:pt x="3914" y="2208"/>
                </a:lnTo>
                <a:lnTo>
                  <a:pt x="3926" y="2199"/>
                </a:lnTo>
                <a:lnTo>
                  <a:pt x="3938" y="2188"/>
                </a:lnTo>
                <a:lnTo>
                  <a:pt x="3948" y="2177"/>
                </a:lnTo>
                <a:lnTo>
                  <a:pt x="3960" y="2166"/>
                </a:lnTo>
                <a:lnTo>
                  <a:pt x="3969" y="2154"/>
                </a:lnTo>
                <a:lnTo>
                  <a:pt x="3978" y="2142"/>
                </a:lnTo>
                <a:lnTo>
                  <a:pt x="3987" y="2129"/>
                </a:lnTo>
                <a:lnTo>
                  <a:pt x="3994" y="2115"/>
                </a:lnTo>
                <a:lnTo>
                  <a:pt x="4002" y="2101"/>
                </a:lnTo>
                <a:lnTo>
                  <a:pt x="4008" y="2087"/>
                </a:lnTo>
                <a:lnTo>
                  <a:pt x="4014" y="2073"/>
                </a:lnTo>
                <a:lnTo>
                  <a:pt x="4018" y="2058"/>
                </a:lnTo>
                <a:lnTo>
                  <a:pt x="4023" y="2043"/>
                </a:lnTo>
                <a:lnTo>
                  <a:pt x="4026" y="2029"/>
                </a:lnTo>
                <a:lnTo>
                  <a:pt x="4029" y="2012"/>
                </a:lnTo>
                <a:lnTo>
                  <a:pt x="4031" y="1997"/>
                </a:lnTo>
                <a:lnTo>
                  <a:pt x="4031" y="1982"/>
                </a:lnTo>
                <a:lnTo>
                  <a:pt x="4032" y="1967"/>
                </a:lnTo>
                <a:lnTo>
                  <a:pt x="4032" y="1953"/>
                </a:lnTo>
                <a:lnTo>
                  <a:pt x="4032" y="1927"/>
                </a:lnTo>
                <a:lnTo>
                  <a:pt x="4031" y="1819"/>
                </a:lnTo>
                <a:close/>
                <a:moveTo>
                  <a:pt x="3961" y="317"/>
                </a:moveTo>
                <a:lnTo>
                  <a:pt x="3959" y="746"/>
                </a:lnTo>
                <a:lnTo>
                  <a:pt x="3954" y="1604"/>
                </a:lnTo>
                <a:lnTo>
                  <a:pt x="3953" y="1819"/>
                </a:lnTo>
                <a:lnTo>
                  <a:pt x="3953" y="1927"/>
                </a:lnTo>
                <a:lnTo>
                  <a:pt x="3951" y="1953"/>
                </a:lnTo>
                <a:lnTo>
                  <a:pt x="3951" y="1967"/>
                </a:lnTo>
                <a:lnTo>
                  <a:pt x="3951" y="1978"/>
                </a:lnTo>
                <a:lnTo>
                  <a:pt x="3950" y="1989"/>
                </a:lnTo>
                <a:lnTo>
                  <a:pt x="3948" y="2000"/>
                </a:lnTo>
                <a:lnTo>
                  <a:pt x="3946" y="2011"/>
                </a:lnTo>
                <a:lnTo>
                  <a:pt x="3944" y="2023"/>
                </a:lnTo>
                <a:lnTo>
                  <a:pt x="3941" y="2034"/>
                </a:lnTo>
                <a:lnTo>
                  <a:pt x="3937" y="2045"/>
                </a:lnTo>
                <a:lnTo>
                  <a:pt x="3928" y="2065"/>
                </a:lnTo>
                <a:lnTo>
                  <a:pt x="3917" y="2085"/>
                </a:lnTo>
                <a:lnTo>
                  <a:pt x="3904" y="2103"/>
                </a:lnTo>
                <a:lnTo>
                  <a:pt x="3889" y="2121"/>
                </a:lnTo>
                <a:lnTo>
                  <a:pt x="3873" y="2136"/>
                </a:lnTo>
                <a:lnTo>
                  <a:pt x="3854" y="2150"/>
                </a:lnTo>
                <a:lnTo>
                  <a:pt x="3835" y="2161"/>
                </a:lnTo>
                <a:lnTo>
                  <a:pt x="3825" y="2166"/>
                </a:lnTo>
                <a:lnTo>
                  <a:pt x="3815" y="2171"/>
                </a:lnTo>
                <a:lnTo>
                  <a:pt x="3794" y="2178"/>
                </a:lnTo>
                <a:lnTo>
                  <a:pt x="3772" y="2184"/>
                </a:lnTo>
                <a:lnTo>
                  <a:pt x="3749" y="2187"/>
                </a:lnTo>
                <a:lnTo>
                  <a:pt x="3727" y="2188"/>
                </a:lnTo>
                <a:lnTo>
                  <a:pt x="3700" y="2187"/>
                </a:lnTo>
                <a:lnTo>
                  <a:pt x="3646" y="2187"/>
                </a:lnTo>
                <a:lnTo>
                  <a:pt x="2787" y="2182"/>
                </a:lnTo>
                <a:lnTo>
                  <a:pt x="2740" y="2182"/>
                </a:lnTo>
                <a:lnTo>
                  <a:pt x="2740" y="2231"/>
                </a:lnTo>
                <a:lnTo>
                  <a:pt x="2735" y="2968"/>
                </a:lnTo>
                <a:lnTo>
                  <a:pt x="2271" y="2609"/>
                </a:lnTo>
                <a:lnTo>
                  <a:pt x="1996" y="2395"/>
                </a:lnTo>
                <a:lnTo>
                  <a:pt x="1858" y="2289"/>
                </a:lnTo>
                <a:lnTo>
                  <a:pt x="1720" y="2184"/>
                </a:lnTo>
                <a:lnTo>
                  <a:pt x="1704" y="2172"/>
                </a:lnTo>
                <a:lnTo>
                  <a:pt x="1684" y="2172"/>
                </a:lnTo>
                <a:lnTo>
                  <a:pt x="1199" y="2173"/>
                </a:lnTo>
                <a:lnTo>
                  <a:pt x="956" y="2174"/>
                </a:lnTo>
                <a:lnTo>
                  <a:pt x="714" y="2177"/>
                </a:lnTo>
                <a:lnTo>
                  <a:pt x="470" y="2179"/>
                </a:lnTo>
                <a:lnTo>
                  <a:pt x="349" y="2181"/>
                </a:lnTo>
                <a:lnTo>
                  <a:pt x="318" y="2182"/>
                </a:lnTo>
                <a:lnTo>
                  <a:pt x="303" y="2182"/>
                </a:lnTo>
                <a:lnTo>
                  <a:pt x="291" y="2182"/>
                </a:lnTo>
                <a:lnTo>
                  <a:pt x="279" y="2181"/>
                </a:lnTo>
                <a:lnTo>
                  <a:pt x="267" y="2179"/>
                </a:lnTo>
                <a:lnTo>
                  <a:pt x="242" y="2174"/>
                </a:lnTo>
                <a:lnTo>
                  <a:pt x="231" y="2171"/>
                </a:lnTo>
                <a:lnTo>
                  <a:pt x="218" y="2166"/>
                </a:lnTo>
                <a:lnTo>
                  <a:pt x="207" y="2161"/>
                </a:lnTo>
                <a:lnTo>
                  <a:pt x="196" y="2156"/>
                </a:lnTo>
                <a:lnTo>
                  <a:pt x="185" y="2150"/>
                </a:lnTo>
                <a:lnTo>
                  <a:pt x="175" y="2143"/>
                </a:lnTo>
                <a:lnTo>
                  <a:pt x="165" y="2135"/>
                </a:lnTo>
                <a:lnTo>
                  <a:pt x="155" y="2127"/>
                </a:lnTo>
                <a:lnTo>
                  <a:pt x="146" y="2118"/>
                </a:lnTo>
                <a:lnTo>
                  <a:pt x="137" y="2109"/>
                </a:lnTo>
                <a:lnTo>
                  <a:pt x="128" y="2100"/>
                </a:lnTo>
                <a:lnTo>
                  <a:pt x="121" y="2090"/>
                </a:lnTo>
                <a:lnTo>
                  <a:pt x="114" y="2079"/>
                </a:lnTo>
                <a:lnTo>
                  <a:pt x="107" y="2068"/>
                </a:lnTo>
                <a:lnTo>
                  <a:pt x="102" y="2057"/>
                </a:lnTo>
                <a:lnTo>
                  <a:pt x="97" y="2046"/>
                </a:lnTo>
                <a:lnTo>
                  <a:pt x="92" y="2034"/>
                </a:lnTo>
                <a:lnTo>
                  <a:pt x="88" y="2021"/>
                </a:lnTo>
                <a:lnTo>
                  <a:pt x="85" y="2009"/>
                </a:lnTo>
                <a:lnTo>
                  <a:pt x="83" y="1996"/>
                </a:lnTo>
                <a:lnTo>
                  <a:pt x="82" y="1990"/>
                </a:lnTo>
                <a:lnTo>
                  <a:pt x="81" y="1983"/>
                </a:lnTo>
                <a:lnTo>
                  <a:pt x="80" y="1971"/>
                </a:lnTo>
                <a:lnTo>
                  <a:pt x="80" y="1957"/>
                </a:lnTo>
                <a:lnTo>
                  <a:pt x="80" y="1941"/>
                </a:lnTo>
                <a:lnTo>
                  <a:pt x="77" y="1819"/>
                </a:lnTo>
                <a:lnTo>
                  <a:pt x="57" y="849"/>
                </a:lnTo>
                <a:lnTo>
                  <a:pt x="50" y="363"/>
                </a:lnTo>
                <a:lnTo>
                  <a:pt x="49" y="303"/>
                </a:lnTo>
                <a:lnTo>
                  <a:pt x="50" y="273"/>
                </a:lnTo>
                <a:lnTo>
                  <a:pt x="51" y="258"/>
                </a:lnTo>
                <a:lnTo>
                  <a:pt x="53" y="244"/>
                </a:lnTo>
                <a:lnTo>
                  <a:pt x="56" y="230"/>
                </a:lnTo>
                <a:lnTo>
                  <a:pt x="60" y="216"/>
                </a:lnTo>
                <a:lnTo>
                  <a:pt x="65" y="202"/>
                </a:lnTo>
                <a:lnTo>
                  <a:pt x="70" y="189"/>
                </a:lnTo>
                <a:lnTo>
                  <a:pt x="76" y="175"/>
                </a:lnTo>
                <a:lnTo>
                  <a:pt x="83" y="162"/>
                </a:lnTo>
                <a:lnTo>
                  <a:pt x="91" y="149"/>
                </a:lnTo>
                <a:lnTo>
                  <a:pt x="100" y="137"/>
                </a:lnTo>
                <a:lnTo>
                  <a:pt x="108" y="126"/>
                </a:lnTo>
                <a:lnTo>
                  <a:pt x="118" y="115"/>
                </a:lnTo>
                <a:lnTo>
                  <a:pt x="128" y="105"/>
                </a:lnTo>
                <a:lnTo>
                  <a:pt x="140" y="95"/>
                </a:lnTo>
                <a:lnTo>
                  <a:pt x="152" y="86"/>
                </a:lnTo>
                <a:lnTo>
                  <a:pt x="164" y="77"/>
                </a:lnTo>
                <a:lnTo>
                  <a:pt x="176" y="69"/>
                </a:lnTo>
                <a:lnTo>
                  <a:pt x="189" y="62"/>
                </a:lnTo>
                <a:lnTo>
                  <a:pt x="202" y="56"/>
                </a:lnTo>
                <a:lnTo>
                  <a:pt x="216" y="50"/>
                </a:lnTo>
                <a:lnTo>
                  <a:pt x="231" y="46"/>
                </a:lnTo>
                <a:lnTo>
                  <a:pt x="245" y="42"/>
                </a:lnTo>
                <a:lnTo>
                  <a:pt x="259" y="39"/>
                </a:lnTo>
                <a:lnTo>
                  <a:pt x="274" y="36"/>
                </a:lnTo>
                <a:lnTo>
                  <a:pt x="288" y="35"/>
                </a:lnTo>
                <a:lnTo>
                  <a:pt x="303" y="34"/>
                </a:lnTo>
                <a:lnTo>
                  <a:pt x="1162" y="34"/>
                </a:lnTo>
                <a:lnTo>
                  <a:pt x="2020" y="42"/>
                </a:lnTo>
                <a:lnTo>
                  <a:pt x="3737" y="58"/>
                </a:lnTo>
                <a:lnTo>
                  <a:pt x="3748" y="59"/>
                </a:lnTo>
                <a:lnTo>
                  <a:pt x="3760" y="60"/>
                </a:lnTo>
                <a:lnTo>
                  <a:pt x="3773" y="62"/>
                </a:lnTo>
                <a:lnTo>
                  <a:pt x="3784" y="65"/>
                </a:lnTo>
                <a:lnTo>
                  <a:pt x="3795" y="68"/>
                </a:lnTo>
                <a:lnTo>
                  <a:pt x="3807" y="72"/>
                </a:lnTo>
                <a:lnTo>
                  <a:pt x="3828" y="81"/>
                </a:lnTo>
                <a:lnTo>
                  <a:pt x="3849" y="93"/>
                </a:lnTo>
                <a:lnTo>
                  <a:pt x="3869" y="106"/>
                </a:lnTo>
                <a:lnTo>
                  <a:pt x="3878" y="114"/>
                </a:lnTo>
                <a:lnTo>
                  <a:pt x="3887" y="121"/>
                </a:lnTo>
                <a:lnTo>
                  <a:pt x="3896" y="130"/>
                </a:lnTo>
                <a:lnTo>
                  <a:pt x="3903" y="138"/>
                </a:lnTo>
                <a:lnTo>
                  <a:pt x="3918" y="157"/>
                </a:lnTo>
                <a:lnTo>
                  <a:pt x="3930" y="177"/>
                </a:lnTo>
                <a:lnTo>
                  <a:pt x="3941" y="199"/>
                </a:lnTo>
                <a:lnTo>
                  <a:pt x="3945" y="209"/>
                </a:lnTo>
                <a:lnTo>
                  <a:pt x="3949" y="220"/>
                </a:lnTo>
                <a:lnTo>
                  <a:pt x="3956" y="243"/>
                </a:lnTo>
                <a:lnTo>
                  <a:pt x="3960" y="266"/>
                </a:lnTo>
                <a:lnTo>
                  <a:pt x="3961" y="291"/>
                </a:lnTo>
                <a:lnTo>
                  <a:pt x="3961" y="3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60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A5019B-A0CD-4490-A4C6-C0AB554E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498" y="1184933"/>
            <a:ext cx="5187860" cy="531520"/>
          </a:xfrm>
        </p:spPr>
        <p:txBody>
          <a:bodyPr/>
          <a:lstStyle/>
          <a:p>
            <a:r>
              <a:rPr lang="fi-FI" sz="4800" dirty="0"/>
              <a:t>2022 </a:t>
            </a:r>
            <a:r>
              <a:rPr lang="fi-FI" sz="4800" dirty="0" err="1"/>
              <a:t>highlights</a:t>
            </a:r>
            <a:endParaRPr lang="fi-FI" sz="4800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A8C7F33-45DB-4A6A-A01E-0775851C7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EA62DE8-0919-45F4-81DB-596F81680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824" y="4107457"/>
            <a:ext cx="5461534" cy="25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8312D833-7FBE-4943-9B67-F6B0A2366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932" r="3859"/>
          <a:stretch/>
        </p:blipFill>
        <p:spPr>
          <a:xfrm>
            <a:off x="3514760" y="4618653"/>
            <a:ext cx="8677240" cy="22393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F0A67-EAE8-1243-A260-15B1380E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435" y="472219"/>
            <a:ext cx="6553556" cy="1051826"/>
          </a:xfrm>
        </p:spPr>
        <p:txBody>
          <a:bodyPr/>
          <a:lstStyle/>
          <a:p>
            <a:pPr algn="ctr"/>
            <a:r>
              <a:rPr lang="fi-FI" sz="3600" dirty="0">
                <a:solidFill>
                  <a:schemeClr val="accent3"/>
                </a:solidFill>
              </a:rPr>
              <a:t>Baltic Sea Day 2022</a:t>
            </a:r>
            <a:br>
              <a:rPr lang="fi-FI" sz="3600" dirty="0">
                <a:solidFill>
                  <a:schemeClr val="accent3"/>
                </a:solidFill>
              </a:rPr>
            </a:br>
            <a:r>
              <a:rPr lang="fi-FI" sz="3600" dirty="0">
                <a:solidFill>
                  <a:schemeClr val="accent3"/>
                </a:solidFill>
              </a:rPr>
              <a:t>in </a:t>
            </a:r>
            <a:r>
              <a:rPr lang="fi-FI" sz="3600" dirty="0" err="1">
                <a:solidFill>
                  <a:schemeClr val="accent3"/>
                </a:solidFill>
              </a:rPr>
              <a:t>numbers</a:t>
            </a:r>
            <a:endParaRPr lang="fi-FI" sz="3600" dirty="0">
              <a:solidFill>
                <a:schemeClr val="accent3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CDA32DD-EBAE-4EDF-BE93-0D5EE15997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55" y="365126"/>
            <a:ext cx="1259836" cy="126601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4EB47EA-13A1-4600-B5E6-F46B5C7F7B66}"/>
              </a:ext>
            </a:extLst>
          </p:cNvPr>
          <p:cNvSpPr txBox="1"/>
          <p:nvPr/>
        </p:nvSpPr>
        <p:spPr>
          <a:xfrm>
            <a:off x="6556683" y="3160466"/>
            <a:ext cx="215853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With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</a:b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over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250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partners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..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E07BDAE-33A6-4EEB-895F-95C8243B6B80}"/>
              </a:ext>
            </a:extLst>
          </p:cNvPr>
          <p:cNvSpPr txBox="1"/>
          <p:nvPr/>
        </p:nvSpPr>
        <p:spPr>
          <a:xfrm>
            <a:off x="3409164" y="3169772"/>
            <a:ext cx="249093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..and in 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</a:b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over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30 </a:t>
            </a:r>
            <a:b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</a:br>
            <a:r>
              <a:rPr lang="fi-FI" sz="2400" dirty="0" err="1">
                <a:solidFill>
                  <a:srgbClr val="FFFFFF"/>
                </a:solidFill>
                <a:latin typeface="Poppins"/>
                <a:cs typeface="Poppins SemiBold" pitchFamily="2" charset="77"/>
              </a:rPr>
              <a:t>cities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.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56472CC-6747-4938-AD07-FA2133D4876F}"/>
              </a:ext>
            </a:extLst>
          </p:cNvPr>
          <p:cNvSpPr txBox="1"/>
          <p:nvPr/>
        </p:nvSpPr>
        <p:spPr>
          <a:xfrm>
            <a:off x="442117" y="3166001"/>
            <a:ext cx="245883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Festivities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in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six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countries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..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12BEA859-3155-47E3-9A26-E4D2DA548F16}"/>
              </a:ext>
            </a:extLst>
          </p:cNvPr>
          <p:cNvSpPr/>
          <p:nvPr/>
        </p:nvSpPr>
        <p:spPr>
          <a:xfrm>
            <a:off x="310647" y="2344995"/>
            <a:ext cx="2723556" cy="2723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C267E351-941F-40C6-AB16-C94989DA4838}"/>
              </a:ext>
            </a:extLst>
          </p:cNvPr>
          <p:cNvSpPr/>
          <p:nvPr/>
        </p:nvSpPr>
        <p:spPr>
          <a:xfrm>
            <a:off x="3291966" y="2344995"/>
            <a:ext cx="2723556" cy="2723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2F9F7700-ABA6-4530-B4B9-B1561CCA661F}"/>
              </a:ext>
            </a:extLst>
          </p:cNvPr>
          <p:cNvSpPr/>
          <p:nvPr/>
        </p:nvSpPr>
        <p:spPr>
          <a:xfrm>
            <a:off x="6275064" y="2315630"/>
            <a:ext cx="2723556" cy="2723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3CBE58AE-043C-43FA-99D7-E675FE927084}"/>
              </a:ext>
            </a:extLst>
          </p:cNvPr>
          <p:cNvSpPr/>
          <p:nvPr/>
        </p:nvSpPr>
        <p:spPr>
          <a:xfrm>
            <a:off x="9256383" y="2344995"/>
            <a:ext cx="2723556" cy="2723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FCA0F437-3469-496F-BAF9-B3B2C393EE54}"/>
              </a:ext>
            </a:extLst>
          </p:cNvPr>
          <p:cNvSpPr txBox="1"/>
          <p:nvPr/>
        </p:nvSpPr>
        <p:spPr>
          <a:xfrm>
            <a:off x="9447279" y="3160466"/>
            <a:ext cx="2341763" cy="142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..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arranging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over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230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registered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activities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.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121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8D284-7D74-BF44-BB64-DA05E774F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2" name="Kuva 11" descr="Kuva, joka sisältää kohteen puu, ulko, ryhmä, henkilöt&#10;&#10;Kuvaus luotu automaattisesti">
            <a:extLst>
              <a:ext uri="{FF2B5EF4-FFF2-40B4-BE49-F238E27FC236}">
                <a16:creationId xmlns:a16="http://schemas.microsoft.com/office/drawing/2014/main" id="{53B050F6-C934-14B5-47D7-5254F69968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93" y="397036"/>
            <a:ext cx="3586326" cy="2017309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D897CF77-E1E2-087E-5A3D-3614B89405F1}"/>
              </a:ext>
            </a:extLst>
          </p:cNvPr>
          <p:cNvSpPr txBox="1"/>
          <p:nvPr/>
        </p:nvSpPr>
        <p:spPr>
          <a:xfrm>
            <a:off x="317593" y="536709"/>
            <a:ext cx="2201779" cy="28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fi-FI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Pic</a:t>
            </a:r>
            <a:r>
              <a:rPr lang="fi-FI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 Petri Anttila</a:t>
            </a:r>
          </a:p>
        </p:txBody>
      </p:sp>
      <p:pic>
        <p:nvPicPr>
          <p:cNvPr id="19" name="Kuva 18" descr="Kuva, joka sisältää kohteen ulko&#10;&#10;Kuvaus luotu automaattisesti">
            <a:extLst>
              <a:ext uri="{FF2B5EF4-FFF2-40B4-BE49-F238E27FC236}">
                <a16:creationId xmlns:a16="http://schemas.microsoft.com/office/drawing/2014/main" id="{0C1AC8A8-A3C2-B63A-D135-4413F42AF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28"/>
          <a:stretch/>
        </p:blipFill>
        <p:spPr>
          <a:xfrm>
            <a:off x="317593" y="2642654"/>
            <a:ext cx="3586325" cy="2019137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0CB5769E-5DF8-1F64-5BD8-D2E36E2ACDA0}"/>
              </a:ext>
            </a:extLst>
          </p:cNvPr>
          <p:cNvSpPr txBox="1"/>
          <p:nvPr/>
        </p:nvSpPr>
        <p:spPr>
          <a:xfrm>
            <a:off x="317593" y="2678332"/>
            <a:ext cx="1834589" cy="28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fi-FI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Pic</a:t>
            </a:r>
            <a:r>
              <a:rPr lang="fi-FI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 Ilkka Vuorinen</a:t>
            </a:r>
          </a:p>
        </p:txBody>
      </p:sp>
      <p:pic>
        <p:nvPicPr>
          <p:cNvPr id="21" name="Kuva 20" descr="Kuva, joka sisältää kohteen ikkuna, sisä&#10;&#10;Kuvaus luotu automaattisesti">
            <a:extLst>
              <a:ext uri="{FF2B5EF4-FFF2-40B4-BE49-F238E27FC236}">
                <a16:creationId xmlns:a16="http://schemas.microsoft.com/office/drawing/2014/main" id="{EBCF661B-61B4-492D-F6DF-338B345ED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4" b="1805"/>
          <a:stretch/>
        </p:blipFill>
        <p:spPr>
          <a:xfrm>
            <a:off x="4263004" y="3429000"/>
            <a:ext cx="4041951" cy="2305051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0A5CBB49-AE1D-F2DB-F5A3-41958C7BCB2E}"/>
              </a:ext>
            </a:extLst>
          </p:cNvPr>
          <p:cNvSpPr txBox="1"/>
          <p:nvPr/>
        </p:nvSpPr>
        <p:spPr>
          <a:xfrm>
            <a:off x="4261411" y="5437656"/>
            <a:ext cx="1834589" cy="28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fi-FI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Pic</a:t>
            </a:r>
            <a:r>
              <a:rPr lang="fi-FI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 Ilkka Vuorinen</a:t>
            </a:r>
          </a:p>
        </p:txBody>
      </p:sp>
      <p:pic>
        <p:nvPicPr>
          <p:cNvPr id="23" name="Kuva 22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52B9490-450E-4247-271F-CA0F4EE1AC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22" t="12874" r="15728"/>
          <a:stretch/>
        </p:blipFill>
        <p:spPr>
          <a:xfrm>
            <a:off x="4263004" y="401121"/>
            <a:ext cx="3171825" cy="2673349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76F87ED4-AA70-2620-F7B9-A2333D60F846}"/>
              </a:ext>
            </a:extLst>
          </p:cNvPr>
          <p:cNvSpPr txBox="1"/>
          <p:nvPr/>
        </p:nvSpPr>
        <p:spPr>
          <a:xfrm>
            <a:off x="4367779" y="2750764"/>
            <a:ext cx="2201779" cy="28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fi-FI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Pic</a:t>
            </a:r>
            <a:r>
              <a:rPr lang="fi-FI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 Petri Anttila</a:t>
            </a:r>
          </a:p>
        </p:txBody>
      </p:sp>
      <p:pic>
        <p:nvPicPr>
          <p:cNvPr id="25" name="Kuva 24" descr="Kuva, joka sisältää kohteen eteinen, auditorio&#10;&#10;Kuvaus luotu automaattisesti">
            <a:extLst>
              <a:ext uri="{FF2B5EF4-FFF2-40B4-BE49-F238E27FC236}">
                <a16:creationId xmlns:a16="http://schemas.microsoft.com/office/drawing/2014/main" id="{00BAC309-BFCE-54E9-32A2-EA71D97E4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00"/>
          <a:stretch/>
        </p:blipFill>
        <p:spPr>
          <a:xfrm>
            <a:off x="8664040" y="572789"/>
            <a:ext cx="3079433" cy="3079433"/>
          </a:xfrm>
          <a:prstGeom prst="ellipse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5A87D85E-6D8D-A93C-08CF-B2E299E08A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5" t="18572"/>
          <a:stretch/>
        </p:blipFill>
        <p:spPr>
          <a:xfrm>
            <a:off x="317593" y="4840692"/>
            <a:ext cx="3586325" cy="2017308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982C841E-050C-B9EE-0F14-5B3543B12F18}"/>
              </a:ext>
            </a:extLst>
          </p:cNvPr>
          <p:cNvSpPr txBox="1"/>
          <p:nvPr/>
        </p:nvSpPr>
        <p:spPr>
          <a:xfrm>
            <a:off x="276166" y="6549330"/>
            <a:ext cx="1834589" cy="28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fi-FI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Pic</a:t>
            </a:r>
            <a:r>
              <a:rPr lang="fi-FI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 Ilkka Vuorinen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7B54EBE9-B055-4B2D-8886-E630A93BF5ED}"/>
              </a:ext>
            </a:extLst>
          </p:cNvPr>
          <p:cNvSpPr txBox="1"/>
          <p:nvPr/>
        </p:nvSpPr>
        <p:spPr>
          <a:xfrm>
            <a:off x="8895564" y="4642871"/>
            <a:ext cx="2490938" cy="142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Pictures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from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 SemiBold" pitchFamily="2" charset="77"/>
              </a:rPr>
              <a:t> Helsinki, Stockholm Turku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FCBC0AC-F23A-AC69-39B7-BF333B1008AD}"/>
              </a:ext>
            </a:extLst>
          </p:cNvPr>
          <p:cNvSpPr/>
          <p:nvPr/>
        </p:nvSpPr>
        <p:spPr>
          <a:xfrm>
            <a:off x="8778366" y="3818094"/>
            <a:ext cx="2723556" cy="2723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7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5F8FF966-5C35-48E9-8189-AF2D6B2BD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407" y="5320088"/>
            <a:ext cx="1265283" cy="1271484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546C8FC4-3096-49CF-A985-FBE619023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1174866" cy="531520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fi-FI" sz="2800" b="1" i="0" dirty="0">
                <a:effectLst/>
                <a:latin typeface="+mn-lt"/>
              </a:rPr>
              <a:t>Instagram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AC1B3951-AC33-4DA6-9CF0-BEDE002FE2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233" y="365126"/>
            <a:ext cx="6036457" cy="4164541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8B008EB9-DFAF-46FD-B68A-6C96BDA19F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279" y="3607122"/>
            <a:ext cx="5060332" cy="3135630"/>
          </a:xfrm>
          <a:prstGeom prst="rect">
            <a:avLst/>
          </a:prstGeom>
        </p:spPr>
      </p:pic>
      <p:pic>
        <p:nvPicPr>
          <p:cNvPr id="24" name="Kuva 2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9EA0683-DB34-447E-8458-3D9D22B9D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6"/>
          <a:stretch/>
        </p:blipFill>
        <p:spPr>
          <a:xfrm>
            <a:off x="537709" y="2836985"/>
            <a:ext cx="5357344" cy="3878404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CCDFDCEC-9D06-4977-B7B3-CA7F801F7B92}"/>
              </a:ext>
            </a:extLst>
          </p:cNvPr>
          <p:cNvSpPr txBox="1"/>
          <p:nvPr/>
        </p:nvSpPr>
        <p:spPr>
          <a:xfrm>
            <a:off x="537709" y="895670"/>
            <a:ext cx="521539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 err="1">
                <a:solidFill>
                  <a:schemeClr val="bg1"/>
                </a:solidFill>
                <a:latin typeface="Poppins" panose="00000500000000000000" pitchFamily="2" charset="0"/>
              </a:rPr>
              <a:t>Over</a:t>
            </a:r>
            <a:r>
              <a:rPr lang="fi-FI" sz="2000" dirty="0">
                <a:solidFill>
                  <a:schemeClr val="bg1"/>
                </a:solidFill>
                <a:latin typeface="Poppins" panose="00000500000000000000" pitchFamily="2" charset="0"/>
              </a:rPr>
              <a:t> 1000 </a:t>
            </a:r>
            <a:r>
              <a:rPr lang="fi-FI" sz="2000" dirty="0" err="1">
                <a:solidFill>
                  <a:schemeClr val="bg1"/>
                </a:solidFill>
                <a:latin typeface="Poppins" panose="00000500000000000000" pitchFamily="2" charset="0"/>
              </a:rPr>
              <a:t>stories</a:t>
            </a:r>
            <a:r>
              <a:rPr lang="fi-FI" sz="2000" dirty="0">
                <a:solidFill>
                  <a:schemeClr val="bg1"/>
                </a:solidFill>
                <a:latin typeface="Poppins" panose="00000500000000000000" pitchFamily="2" charset="0"/>
              </a:rPr>
              <a:t> and </a:t>
            </a:r>
            <a:r>
              <a:rPr lang="fi-FI" sz="2000" dirty="0" err="1">
                <a:solidFill>
                  <a:schemeClr val="bg1"/>
                </a:solidFill>
                <a:latin typeface="Poppins" panose="00000500000000000000" pitchFamily="2" charset="0"/>
              </a:rPr>
              <a:t>pictures</a:t>
            </a:r>
            <a:r>
              <a:rPr lang="fi-FI" sz="2000" dirty="0">
                <a:solidFill>
                  <a:schemeClr val="bg1"/>
                </a:solidFill>
                <a:latin typeface="Poppins" panose="00000500000000000000" pitchFamily="2" charset="0"/>
              </a:rPr>
              <a:t> on Baltic Sea.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More </a:t>
            </a:r>
            <a:r>
              <a:rPr lang="fi-FI" sz="2000" dirty="0" err="1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than</a:t>
            </a:r>
            <a:r>
              <a:rPr lang="fi-FI" sz="20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fi-FI" sz="2000" b="1" dirty="0">
                <a:solidFill>
                  <a:schemeClr val="accent3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fi-FI" sz="2000" b="1" dirty="0">
                <a:solidFill>
                  <a:srgbClr val="F26D77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5 000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posts</a:t>
            </a:r>
            <a:r>
              <a:rPr lang="fi-FI" sz="20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#itämeripäivä #ostersjödagen #BalticSeaDay</a:t>
            </a:r>
          </a:p>
        </p:txBody>
      </p:sp>
    </p:spTree>
    <p:extLst>
      <p:ext uri="{BB962C8B-B14F-4D97-AF65-F5344CB8AC3E}">
        <p14:creationId xmlns:p14="http://schemas.microsoft.com/office/powerpoint/2010/main" val="293120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E4F589E-E85D-464D-919A-79DA89BB0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65" b="12702"/>
          <a:stretch/>
        </p:blipFill>
        <p:spPr>
          <a:xfrm>
            <a:off x="2467" y="3195588"/>
            <a:ext cx="12187066" cy="3657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05F1E6-1FA0-6F43-984C-460C3A2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57" y="166881"/>
            <a:ext cx="11174866" cy="531520"/>
          </a:xfrm>
        </p:spPr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? Schedule for </a:t>
            </a:r>
            <a:r>
              <a:rPr lang="fi-FI" dirty="0" err="1"/>
              <a:t>implementation</a:t>
            </a:r>
            <a:r>
              <a:rPr lang="fi-FI" dirty="0"/>
              <a:t> in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35BD5A-44CA-BA4A-9BDF-3062F98724F3}"/>
              </a:ext>
            </a:extLst>
          </p:cNvPr>
          <p:cNvSpPr/>
          <p:nvPr/>
        </p:nvSpPr>
        <p:spPr>
          <a:xfrm>
            <a:off x="360748" y="771870"/>
            <a:ext cx="10643063" cy="206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Regular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newsletter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  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-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also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published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 on </a:t>
            </a: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website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 </a:t>
            </a: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rgbClr val="072159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Trebuchet M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Join in as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early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as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possible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, and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publish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your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activity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/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event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preferably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by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</a:t>
            </a:r>
            <a:r>
              <a:rPr kumimoji="0" lang="fi-FI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July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 31st!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Social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 media </a:t>
            </a: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marketing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 </a:t>
            </a: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also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 in English and </a:t>
            </a:r>
            <a:r>
              <a:rPr lang="fi-FI" sz="2400" kern="0" dirty="0" err="1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Swedish</a:t>
            </a:r>
            <a:endParaRPr lang="fi-FI" sz="2400" kern="0" dirty="0">
              <a:solidFill>
                <a:srgbClr val="072159"/>
              </a:solidFill>
              <a:latin typeface="Poppins" pitchFamily="2" charset="77"/>
              <a:cs typeface="Poppins" pitchFamily="2" charset="77"/>
              <a:sym typeface="Trebuchet M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7215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Trebuchet MS"/>
              </a:rPr>
              <a:t>Press release </a:t>
            </a:r>
            <a:r>
              <a:rPr lang="fi-FI" sz="2400" kern="0" dirty="0">
                <a:solidFill>
                  <a:srgbClr val="072159"/>
                </a:solidFill>
                <a:latin typeface="Poppins" pitchFamily="2" charset="77"/>
                <a:cs typeface="Poppins" pitchFamily="2" charset="77"/>
                <a:sym typeface="Trebuchet MS"/>
              </a:rPr>
              <a:t>in August</a:t>
            </a: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rgbClr val="072159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Trebuchet MS"/>
            </a:endParaRPr>
          </a:p>
        </p:txBody>
      </p:sp>
      <p:sp>
        <p:nvSpPr>
          <p:cNvPr id="5" name="Arrow">
            <a:extLst>
              <a:ext uri="{FF2B5EF4-FFF2-40B4-BE49-F238E27FC236}">
                <a16:creationId xmlns:a16="http://schemas.microsoft.com/office/drawing/2014/main" id="{42D3103E-4285-DF4C-A0E9-624F5FD9787B}"/>
              </a:ext>
            </a:extLst>
          </p:cNvPr>
          <p:cNvSpPr/>
          <p:nvPr/>
        </p:nvSpPr>
        <p:spPr>
          <a:xfrm>
            <a:off x="433754" y="4150951"/>
            <a:ext cx="11755779" cy="478397"/>
          </a:xfrm>
          <a:prstGeom prst="rightArrow">
            <a:avLst>
              <a:gd name="adj1" fmla="val 70000"/>
              <a:gd name="adj2" fmla="val 50000"/>
            </a:avLst>
          </a:prstGeom>
          <a:solidFill>
            <a:schemeClr val="accent6">
              <a:alpha val="90000"/>
            </a:schemeClr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659222EF-CAF1-DF40-80E5-105739C1FED3}"/>
              </a:ext>
            </a:extLst>
          </p:cNvPr>
          <p:cNvSpPr/>
          <p:nvPr/>
        </p:nvSpPr>
        <p:spPr>
          <a:xfrm>
            <a:off x="3513002" y="3818970"/>
            <a:ext cx="1033866" cy="1033872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0AFBB4E1-2FF6-7B4A-8C02-ADB872A95E87}"/>
              </a:ext>
            </a:extLst>
          </p:cNvPr>
          <p:cNvSpPr/>
          <p:nvPr/>
        </p:nvSpPr>
        <p:spPr>
          <a:xfrm>
            <a:off x="1928421" y="3818970"/>
            <a:ext cx="1033866" cy="1033872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80DC2BA2-F6EA-F240-A564-F621BA166D90}"/>
              </a:ext>
            </a:extLst>
          </p:cNvPr>
          <p:cNvSpPr/>
          <p:nvPr/>
        </p:nvSpPr>
        <p:spPr>
          <a:xfrm>
            <a:off x="5247740" y="3818970"/>
            <a:ext cx="1033866" cy="1033872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B2B7E420-0B57-9044-81BD-4EB53DAC66FA}"/>
              </a:ext>
            </a:extLst>
          </p:cNvPr>
          <p:cNvSpPr/>
          <p:nvPr/>
        </p:nvSpPr>
        <p:spPr>
          <a:xfrm>
            <a:off x="7083549" y="3818970"/>
            <a:ext cx="1033866" cy="1033872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1709F0B2-85BC-1A4B-A032-F8043231EFAC}"/>
              </a:ext>
            </a:extLst>
          </p:cNvPr>
          <p:cNvSpPr/>
          <p:nvPr/>
        </p:nvSpPr>
        <p:spPr>
          <a:xfrm>
            <a:off x="10403818" y="3563505"/>
            <a:ext cx="1308259" cy="1294484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C9472B7E-3550-974E-BB4E-D39B6AFC63F5}"/>
              </a:ext>
            </a:extLst>
          </p:cNvPr>
          <p:cNvGrpSpPr/>
          <p:nvPr/>
        </p:nvGrpSpPr>
        <p:grpSpPr>
          <a:xfrm>
            <a:off x="306747" y="3818970"/>
            <a:ext cx="1036579" cy="1033872"/>
            <a:chOff x="-90829" y="-104991"/>
            <a:chExt cx="751154" cy="749192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D1ED3853-D198-B243-B371-44B5C7E76640}"/>
                </a:ext>
              </a:extLst>
            </p:cNvPr>
            <p:cNvSpPr/>
            <p:nvPr/>
          </p:nvSpPr>
          <p:spPr>
            <a:xfrm>
              <a:off x="-88867" y="-104991"/>
              <a:ext cx="749192" cy="74919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prstDash val="solid"/>
              <a:miter lim="800000"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marL="0" marR="0" lvl="0" indent="0" algn="ctr" defTabSz="222250" rtl="0" eaLnBrk="0" fontAlgn="base" latinLnBrk="0" hangingPunct="0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sp>
          <p:nvSpPr>
            <p:cNvPr id="28" name="29.8.">
              <a:extLst>
                <a:ext uri="{FF2B5EF4-FFF2-40B4-BE49-F238E27FC236}">
                  <a16:creationId xmlns:a16="http://schemas.microsoft.com/office/drawing/2014/main" id="{2C47371A-7F17-1F46-89BC-88D9F1588299}"/>
                </a:ext>
              </a:extLst>
            </p:cNvPr>
            <p:cNvSpPr txBox="1"/>
            <p:nvPr/>
          </p:nvSpPr>
          <p:spPr>
            <a:xfrm>
              <a:off x="-90829" y="185186"/>
              <a:ext cx="751154" cy="147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175" tIns="3175" rIns="3175" bIns="3175" numCol="1" anchor="ctr">
              <a:noAutofit/>
            </a:bodyPr>
            <a:lstStyle>
              <a:lvl1pPr algn="ctr" defTabSz="222250">
                <a:lnSpc>
                  <a:spcPct val="90000"/>
                </a:lnSpc>
                <a:spcBef>
                  <a:spcPts val="200"/>
                </a:spcBef>
                <a:defRPr sz="5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22225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22.8.22</a:t>
              </a: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15" name="Kumppani…">
            <a:extLst>
              <a:ext uri="{FF2B5EF4-FFF2-40B4-BE49-F238E27FC236}">
                <a16:creationId xmlns:a16="http://schemas.microsoft.com/office/drawing/2014/main" id="{F5E89098-5BE0-824D-A877-2EFF7F13982D}"/>
              </a:ext>
            </a:extLst>
          </p:cNvPr>
          <p:cNvSpPr txBox="1"/>
          <p:nvPr/>
        </p:nvSpPr>
        <p:spPr>
          <a:xfrm>
            <a:off x="1858124" y="4998398"/>
            <a:ext cx="1254355" cy="376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t" anchorCtr="0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Info session in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Finnish</a:t>
            </a:r>
            <a:endParaRPr kumimoji="0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6" name="26.9.">
            <a:extLst>
              <a:ext uri="{FF2B5EF4-FFF2-40B4-BE49-F238E27FC236}">
                <a16:creationId xmlns:a16="http://schemas.microsoft.com/office/drawing/2014/main" id="{DF5B6D8B-2200-6248-A237-94A99CD93473}"/>
              </a:ext>
            </a:extLst>
          </p:cNvPr>
          <p:cNvSpPr txBox="1"/>
          <p:nvPr/>
        </p:nvSpPr>
        <p:spPr>
          <a:xfrm>
            <a:off x="1995354" y="4179850"/>
            <a:ext cx="900000" cy="310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ctr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>
                <a:solidFill>
                  <a:srgbClr val="FFFFFF"/>
                </a:solidFill>
              </a:defRPr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2.2.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Kumppanikeskustelut">
            <a:extLst>
              <a:ext uri="{FF2B5EF4-FFF2-40B4-BE49-F238E27FC236}">
                <a16:creationId xmlns:a16="http://schemas.microsoft.com/office/drawing/2014/main" id="{8F19D98A-FE60-A640-88C0-53793DD9704E}"/>
              </a:ext>
            </a:extLst>
          </p:cNvPr>
          <p:cNvSpPr txBox="1"/>
          <p:nvPr/>
        </p:nvSpPr>
        <p:spPr>
          <a:xfrm>
            <a:off x="3077344" y="4998398"/>
            <a:ext cx="1888007" cy="519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t" anchorCtr="0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/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Info session in English </a:t>
            </a:r>
          </a:p>
        </p:txBody>
      </p:sp>
      <p:sp>
        <p:nvSpPr>
          <p:cNvPr id="19" name="Kumppani Workshop II">
            <a:extLst>
              <a:ext uri="{FF2B5EF4-FFF2-40B4-BE49-F238E27FC236}">
                <a16:creationId xmlns:a16="http://schemas.microsoft.com/office/drawing/2014/main" id="{97EE6102-2162-4B4B-B342-175F45C9BDF8}"/>
              </a:ext>
            </a:extLst>
          </p:cNvPr>
          <p:cNvSpPr txBox="1"/>
          <p:nvPr/>
        </p:nvSpPr>
        <p:spPr>
          <a:xfrm>
            <a:off x="5147126" y="5024388"/>
            <a:ext cx="1380870" cy="451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t" anchorCtr="0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/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Info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sessions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b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on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demand</a:t>
            </a:r>
            <a:b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b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endParaRPr kumimoji="0" lang="fi-FI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0" name="17.1.2020 TBC">
            <a:extLst>
              <a:ext uri="{FF2B5EF4-FFF2-40B4-BE49-F238E27FC236}">
                <a16:creationId xmlns:a16="http://schemas.microsoft.com/office/drawing/2014/main" id="{D18D81B7-8A7E-6D45-8A79-DF7826EBFCF3}"/>
              </a:ext>
            </a:extLst>
          </p:cNvPr>
          <p:cNvSpPr txBox="1"/>
          <p:nvPr/>
        </p:nvSpPr>
        <p:spPr>
          <a:xfrm>
            <a:off x="5277817" y="4189266"/>
            <a:ext cx="970152" cy="26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ctr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>
                <a:solidFill>
                  <a:srgbClr val="FFFFFF"/>
                </a:solidFill>
              </a:defRPr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1" name="Toimenpiteiden lanseeraus I">
            <a:extLst>
              <a:ext uri="{FF2B5EF4-FFF2-40B4-BE49-F238E27FC236}">
                <a16:creationId xmlns:a16="http://schemas.microsoft.com/office/drawing/2014/main" id="{8A4A5A5A-A3A7-D446-B891-17A46F4DE6B7}"/>
              </a:ext>
            </a:extLst>
          </p:cNvPr>
          <p:cNvSpPr txBox="1"/>
          <p:nvPr/>
        </p:nvSpPr>
        <p:spPr>
          <a:xfrm>
            <a:off x="6711834" y="5072263"/>
            <a:ext cx="1404758" cy="226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ctr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/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sp>
        <p:nvSpPr>
          <p:cNvPr id="25" name="Itämeripäivä 2020">
            <a:extLst>
              <a:ext uri="{FF2B5EF4-FFF2-40B4-BE49-F238E27FC236}">
                <a16:creationId xmlns:a16="http://schemas.microsoft.com/office/drawing/2014/main" id="{65ADF90A-7B50-504D-87FE-86A5CE3E1FB3}"/>
              </a:ext>
            </a:extLst>
          </p:cNvPr>
          <p:cNvSpPr txBox="1"/>
          <p:nvPr/>
        </p:nvSpPr>
        <p:spPr>
          <a:xfrm>
            <a:off x="10326661" y="5042084"/>
            <a:ext cx="1535173" cy="3679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t" anchorCtr="0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/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Baltic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Sea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Day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F26D7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23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26D7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6" name="27.8.">
            <a:extLst>
              <a:ext uri="{FF2B5EF4-FFF2-40B4-BE49-F238E27FC236}">
                <a16:creationId xmlns:a16="http://schemas.microsoft.com/office/drawing/2014/main" id="{D1BD0266-03CE-5F49-98B0-EE9504102ECB}"/>
              </a:ext>
            </a:extLst>
          </p:cNvPr>
          <p:cNvSpPr txBox="1"/>
          <p:nvPr/>
        </p:nvSpPr>
        <p:spPr>
          <a:xfrm>
            <a:off x="10656134" y="4148337"/>
            <a:ext cx="900000" cy="190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ctr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>
                <a:solidFill>
                  <a:srgbClr val="FFFFFF"/>
                </a:solidFill>
              </a:defRPr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31.8.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9" name="Kumppanikeskustelut">
            <a:extLst>
              <a:ext uri="{FF2B5EF4-FFF2-40B4-BE49-F238E27FC236}">
                <a16:creationId xmlns:a16="http://schemas.microsoft.com/office/drawing/2014/main" id="{76B10AB6-984E-504D-AEB4-A4A3A8433E28}"/>
              </a:ext>
            </a:extLst>
          </p:cNvPr>
          <p:cNvSpPr txBox="1"/>
          <p:nvPr/>
        </p:nvSpPr>
        <p:spPr>
          <a:xfrm>
            <a:off x="6648517" y="4998398"/>
            <a:ext cx="1888007" cy="519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t" anchorCtr="0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/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Info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sessions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b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on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demand</a:t>
            </a:r>
            <a:b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b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endParaRPr kumimoji="0" lang="fi-FI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E1F8BE-D019-A74D-9C5C-0741739F7CFB}"/>
              </a:ext>
            </a:extLst>
          </p:cNvPr>
          <p:cNvSpPr/>
          <p:nvPr/>
        </p:nvSpPr>
        <p:spPr>
          <a:xfrm>
            <a:off x="328403" y="5949960"/>
            <a:ext cx="2080696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#itämeripäivä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#östersjödagen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#balticseaday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C2BA45-AC49-934D-AAC5-A4D540CA8350}"/>
              </a:ext>
            </a:extLst>
          </p:cNvPr>
          <p:cNvSpPr txBox="1"/>
          <p:nvPr/>
        </p:nvSpPr>
        <p:spPr>
          <a:xfrm>
            <a:off x="105878" y="4998398"/>
            <a:ext cx="1578543" cy="563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i-FI" sz="15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Baltic Sea Day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2022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6C963475-91A9-CA41-A4D0-0AF073580D17}"/>
              </a:ext>
            </a:extLst>
          </p:cNvPr>
          <p:cNvSpPr/>
          <p:nvPr/>
        </p:nvSpPr>
        <p:spPr>
          <a:xfrm>
            <a:off x="673769" y="4574890"/>
            <a:ext cx="346510" cy="3465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BA75C9C2-A5F7-E747-84DF-959384280C6A}"/>
              </a:ext>
            </a:extLst>
          </p:cNvPr>
          <p:cNvSpPr/>
          <p:nvPr/>
        </p:nvSpPr>
        <p:spPr>
          <a:xfrm>
            <a:off x="2278577" y="4574890"/>
            <a:ext cx="346510" cy="34651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A9BF8F17-D2B1-894D-AB57-D7DFE5A897FC}"/>
              </a:ext>
            </a:extLst>
          </p:cNvPr>
          <p:cNvSpPr/>
          <p:nvPr/>
        </p:nvSpPr>
        <p:spPr>
          <a:xfrm>
            <a:off x="3856229" y="4584047"/>
            <a:ext cx="346510" cy="34651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9A99106B-B9AC-404B-B96A-E172D01837F6}"/>
              </a:ext>
            </a:extLst>
          </p:cNvPr>
          <p:cNvSpPr/>
          <p:nvPr/>
        </p:nvSpPr>
        <p:spPr>
          <a:xfrm>
            <a:off x="5605623" y="4602941"/>
            <a:ext cx="346510" cy="34651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510550FA-4BBA-D245-B04F-2AF088867357}"/>
              </a:ext>
            </a:extLst>
          </p:cNvPr>
          <p:cNvSpPr/>
          <p:nvPr/>
        </p:nvSpPr>
        <p:spPr>
          <a:xfrm>
            <a:off x="7423155" y="4601114"/>
            <a:ext cx="346510" cy="34651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7165D981-3481-7244-92FD-AD6E89D5E242}"/>
              </a:ext>
            </a:extLst>
          </p:cNvPr>
          <p:cNvSpPr/>
          <p:nvPr/>
        </p:nvSpPr>
        <p:spPr>
          <a:xfrm>
            <a:off x="10883742" y="4528596"/>
            <a:ext cx="346510" cy="346510"/>
          </a:xfrm>
          <a:prstGeom prst="triangle">
            <a:avLst>
              <a:gd name="adj" fmla="val 43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0" name="Circle">
            <a:extLst>
              <a:ext uri="{FF2B5EF4-FFF2-40B4-BE49-F238E27FC236}">
                <a16:creationId xmlns:a16="http://schemas.microsoft.com/office/drawing/2014/main" id="{5EAD8CFF-F409-4F01-BCD2-14C9C10304F5}"/>
              </a:ext>
            </a:extLst>
          </p:cNvPr>
          <p:cNvSpPr/>
          <p:nvPr/>
        </p:nvSpPr>
        <p:spPr>
          <a:xfrm>
            <a:off x="8840445" y="3818970"/>
            <a:ext cx="1107531" cy="1080647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107999" tIns="107999" rIns="107999" bIns="107999" numCol="1" anchor="ctr">
            <a:noAutofit/>
          </a:bodyPr>
          <a:lstStyle/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45" name="Kumppanikeskustelut">
            <a:extLst>
              <a:ext uri="{FF2B5EF4-FFF2-40B4-BE49-F238E27FC236}">
                <a16:creationId xmlns:a16="http://schemas.microsoft.com/office/drawing/2014/main" id="{1778E095-7498-4227-A012-8A4B9D5625BD}"/>
              </a:ext>
            </a:extLst>
          </p:cNvPr>
          <p:cNvSpPr txBox="1"/>
          <p:nvPr/>
        </p:nvSpPr>
        <p:spPr>
          <a:xfrm>
            <a:off x="8444989" y="5068569"/>
            <a:ext cx="1888007" cy="519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t" anchorCtr="0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/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/>
            </a:pPr>
            <a:r>
              <a:rPr lang="fi-FI" sz="1500" b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Newsletters</a:t>
            </a:r>
            <a:endParaRPr kumimoji="0" lang="fi-FI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27.8.">
            <a:extLst>
              <a:ext uri="{FF2B5EF4-FFF2-40B4-BE49-F238E27FC236}">
                <a16:creationId xmlns:a16="http://schemas.microsoft.com/office/drawing/2014/main" id="{CC06A4A7-EB55-4DA5-B814-7FC7D0F55E75}"/>
              </a:ext>
            </a:extLst>
          </p:cNvPr>
          <p:cNvSpPr txBox="1"/>
          <p:nvPr/>
        </p:nvSpPr>
        <p:spPr>
          <a:xfrm>
            <a:off x="8965928" y="4616684"/>
            <a:ext cx="900000" cy="190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175" tIns="3175" rIns="3175" bIns="3175" numCol="1" anchor="ctr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>
                <a:solidFill>
                  <a:srgbClr val="FFFFFF"/>
                </a:solidFill>
              </a:defRPr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BF1A0C2-47D0-764F-B54E-C163B008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03811" y="5776732"/>
            <a:ext cx="859786" cy="859786"/>
          </a:xfrm>
          <a:prstGeom prst="rect">
            <a:avLst/>
          </a:prstGeom>
        </p:spPr>
      </p:pic>
      <p:sp>
        <p:nvSpPr>
          <p:cNvPr id="10" name="17.1.2020 TBC">
            <a:extLst>
              <a:ext uri="{FF2B5EF4-FFF2-40B4-BE49-F238E27FC236}">
                <a16:creationId xmlns:a16="http://schemas.microsoft.com/office/drawing/2014/main" id="{146AE188-07D2-EC84-2472-AF980F76024B}"/>
              </a:ext>
            </a:extLst>
          </p:cNvPr>
          <p:cNvSpPr txBox="1"/>
          <p:nvPr/>
        </p:nvSpPr>
        <p:spPr>
          <a:xfrm>
            <a:off x="3626346" y="4223062"/>
            <a:ext cx="856807" cy="283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75" tIns="3175" rIns="3175" bIns="3175" numCol="1" anchor="ctr">
            <a:noAutofit/>
          </a:bodyPr>
          <a:lstStyle>
            <a:lvl1pPr algn="ctr" defTabSz="222250">
              <a:lnSpc>
                <a:spcPct val="90000"/>
              </a:lnSpc>
              <a:spcBef>
                <a:spcPts val="200"/>
              </a:spcBef>
              <a:defRPr sz="500">
                <a:solidFill>
                  <a:srgbClr val="FFFFFF"/>
                </a:solidFill>
              </a:defRPr>
            </a:lvl1pPr>
          </a:lstStyle>
          <a:p>
            <a:pPr marL="0" marR="0" lvl="0" indent="0" algn="ctr" defTabSz="22225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16.3.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22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iruutu 25">
            <a:extLst>
              <a:ext uri="{FF2B5EF4-FFF2-40B4-BE49-F238E27FC236}">
                <a16:creationId xmlns:a16="http://schemas.microsoft.com/office/drawing/2014/main" id="{12A907D1-E975-4B13-80F3-9AC26880AB40}"/>
              </a:ext>
            </a:extLst>
          </p:cNvPr>
          <p:cNvSpPr txBox="1"/>
          <p:nvPr/>
        </p:nvSpPr>
        <p:spPr>
          <a:xfrm>
            <a:off x="10108817" y="6523080"/>
            <a:ext cx="2635542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Kuvat: Ilkka Vuorinen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951974-D1C0-8E4A-BA11-7CE48CF4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820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64A4AE0E-6035-4E2D-A1B7-5954D06DBF8E}"/>
              </a:ext>
            </a:extLst>
          </p:cNvPr>
          <p:cNvSpPr/>
          <p:nvPr/>
        </p:nvSpPr>
        <p:spPr>
          <a:xfrm>
            <a:off x="1903771" y="1804216"/>
            <a:ext cx="8384458" cy="392812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i-FI" sz="3200" b="1" dirty="0" err="1">
                <a:solidFill>
                  <a:schemeClr val="bg2"/>
                </a:solidFill>
              </a:rPr>
              <a:t>Your</a:t>
            </a:r>
            <a:r>
              <a:rPr lang="fi-FI" sz="3200" b="1" dirty="0">
                <a:solidFill>
                  <a:schemeClr val="bg2"/>
                </a:solidFill>
              </a:rPr>
              <a:t> </a:t>
            </a:r>
            <a:r>
              <a:rPr lang="fi-FI" sz="3200" b="1" dirty="0" err="1">
                <a:solidFill>
                  <a:schemeClr val="bg2"/>
                </a:solidFill>
              </a:rPr>
              <a:t>are</a:t>
            </a:r>
            <a:r>
              <a:rPr lang="fi-FI" sz="3200" b="1" dirty="0">
                <a:solidFill>
                  <a:schemeClr val="bg2"/>
                </a:solidFill>
              </a:rPr>
              <a:t> </a:t>
            </a:r>
            <a:r>
              <a:rPr lang="fi-FI" sz="3200" b="1" dirty="0" err="1">
                <a:solidFill>
                  <a:schemeClr val="bg2"/>
                </a:solidFill>
              </a:rPr>
              <a:t>welcome</a:t>
            </a:r>
            <a:r>
              <a:rPr lang="fi-FI" sz="3200" b="1" dirty="0">
                <a:solidFill>
                  <a:schemeClr val="bg2"/>
                </a:solidFill>
              </a:rPr>
              <a:t> to join in</a:t>
            </a:r>
            <a:br>
              <a:rPr lang="fi-FI" sz="3200" b="1" dirty="0">
                <a:solidFill>
                  <a:schemeClr val="bg2"/>
                </a:solidFill>
              </a:rPr>
            </a:br>
            <a:r>
              <a:rPr lang="fi-FI" sz="3200" b="1" dirty="0" err="1">
                <a:solidFill>
                  <a:schemeClr val="bg2"/>
                </a:solidFill>
              </a:rPr>
              <a:t>the</a:t>
            </a:r>
            <a:r>
              <a:rPr lang="fi-FI" sz="3200" b="1" dirty="0">
                <a:solidFill>
                  <a:schemeClr val="bg2"/>
                </a:solidFill>
              </a:rPr>
              <a:t> Baltic Sea Day 31st of August 2023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fi-FI" sz="2000" b="1" dirty="0">
                <a:solidFill>
                  <a:schemeClr val="bg2"/>
                </a:solidFill>
              </a:rPr>
              <a:t>Finland: </a:t>
            </a:r>
            <a:r>
              <a:rPr lang="fi-FI" sz="2000" b="1" dirty="0">
                <a:solidFill>
                  <a:srgbClr val="F26D77"/>
                </a:solidFill>
              </a:rPr>
              <a:t>Maija Soljanlahti, John Nurminen Foundation</a:t>
            </a:r>
            <a:endParaRPr lang="fi-FI" sz="2000" b="1" dirty="0">
              <a:solidFill>
                <a:schemeClr val="bg2"/>
              </a:solidFill>
            </a:endParaRP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fi-FI" sz="2000" b="1" dirty="0" err="1">
                <a:solidFill>
                  <a:schemeClr val="bg2"/>
                </a:solidFill>
              </a:rPr>
              <a:t>Sweden</a:t>
            </a:r>
            <a:r>
              <a:rPr lang="fi-FI" sz="2000" b="1" dirty="0">
                <a:solidFill>
                  <a:schemeClr val="bg2"/>
                </a:solidFill>
              </a:rPr>
              <a:t>:</a:t>
            </a:r>
            <a:r>
              <a:rPr lang="fi-FI" sz="2000" b="1" dirty="0">
                <a:solidFill>
                  <a:srgbClr val="F26D77"/>
                </a:solidFill>
              </a:rPr>
              <a:t> Madison Sauder, </a:t>
            </a:r>
            <a:r>
              <a:rPr lang="fi-FI" sz="2000" b="1" dirty="0" err="1">
                <a:solidFill>
                  <a:srgbClr val="F26D77"/>
                </a:solidFill>
              </a:rPr>
              <a:t>Race</a:t>
            </a:r>
            <a:r>
              <a:rPr lang="fi-FI" sz="2000" b="1" dirty="0">
                <a:solidFill>
                  <a:srgbClr val="F26D77"/>
                </a:solidFill>
              </a:rPr>
              <a:t> For </a:t>
            </a:r>
            <a:r>
              <a:rPr lang="fi-FI" sz="2000" b="1" dirty="0" err="1">
                <a:solidFill>
                  <a:srgbClr val="F26D77"/>
                </a:solidFill>
              </a:rPr>
              <a:t>The</a:t>
            </a:r>
            <a:r>
              <a:rPr lang="fi-FI" sz="2000" b="1" dirty="0">
                <a:solidFill>
                  <a:srgbClr val="F26D77"/>
                </a:solidFill>
              </a:rPr>
              <a:t> Baltic</a:t>
            </a: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fi-FI" sz="2000" b="1" dirty="0">
                <a:solidFill>
                  <a:srgbClr val="332C54"/>
                </a:solidFill>
              </a:rPr>
              <a:t>Estonia: </a:t>
            </a:r>
            <a:r>
              <a:rPr lang="fi-FI" sz="2000" b="1" dirty="0">
                <a:solidFill>
                  <a:srgbClr val="F26D77"/>
                </a:solidFill>
              </a:rPr>
              <a:t>Liina Ergma, </a:t>
            </a:r>
            <a:r>
              <a:rPr lang="fi-FI" sz="2000" b="1" dirty="0" err="1">
                <a:solidFill>
                  <a:srgbClr val="F26D77"/>
                </a:solidFill>
              </a:rPr>
              <a:t>Finnish</a:t>
            </a:r>
            <a:r>
              <a:rPr lang="fi-FI" sz="2000" b="1" dirty="0">
                <a:solidFill>
                  <a:srgbClr val="F26D77"/>
                </a:solidFill>
              </a:rPr>
              <a:t> Institute in Estonia</a:t>
            </a: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fi-FI" sz="2000" b="1" dirty="0">
                <a:solidFill>
                  <a:srgbClr val="332C54"/>
                </a:solidFill>
              </a:rPr>
              <a:t>Baltic </a:t>
            </a:r>
            <a:r>
              <a:rPr lang="fi-FI" sz="2000" b="1" dirty="0" err="1">
                <a:solidFill>
                  <a:srgbClr val="332C54"/>
                </a:solidFill>
              </a:rPr>
              <a:t>countries</a:t>
            </a:r>
            <a:r>
              <a:rPr lang="fi-FI" sz="2000" b="1" dirty="0">
                <a:solidFill>
                  <a:srgbClr val="332C54"/>
                </a:solidFill>
              </a:rPr>
              <a:t>: </a:t>
            </a:r>
            <a:r>
              <a:rPr lang="fi-FI" sz="2000" b="1" dirty="0">
                <a:solidFill>
                  <a:srgbClr val="F26D77"/>
                </a:solidFill>
              </a:rPr>
              <a:t>Elena Kaskelainen, John Nurminen Foundation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www.</a:t>
            </a:r>
            <a:r>
              <a:rPr lang="fi-FI" sz="2400" b="1" dirty="0" err="1">
                <a:solidFill>
                  <a:schemeClr val="bg2"/>
                </a:solidFill>
              </a:rPr>
              <a:t>balticseaday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fi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13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9C2488-822B-8344-97F5-C485C16E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32" r="3859"/>
          <a:stretch/>
        </p:blipFill>
        <p:spPr>
          <a:xfrm>
            <a:off x="3514760" y="4618653"/>
            <a:ext cx="8677240" cy="22393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F0A67-EAE8-1243-A260-15B1380E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09" y="365126"/>
            <a:ext cx="10731424" cy="531520"/>
          </a:xfrm>
        </p:spPr>
        <p:txBody>
          <a:bodyPr/>
          <a:lstStyle/>
          <a:p>
            <a:r>
              <a:rPr lang="fi-FI" sz="3200" dirty="0">
                <a:solidFill>
                  <a:schemeClr val="accent3"/>
                </a:solidFill>
              </a:rPr>
              <a:t>Baltic Sea Day – </a:t>
            </a:r>
            <a:r>
              <a:rPr lang="fi-FI" sz="3200" dirty="0" err="1">
                <a:solidFill>
                  <a:schemeClr val="accent3"/>
                </a:solidFill>
              </a:rPr>
              <a:t>always</a:t>
            </a:r>
            <a:r>
              <a:rPr lang="fi-FI" sz="3200" dirty="0">
                <a:solidFill>
                  <a:schemeClr val="accent3"/>
                </a:solidFill>
              </a:rPr>
              <a:t> on </a:t>
            </a:r>
            <a:r>
              <a:rPr lang="fi-FI" sz="3200" dirty="0" err="1">
                <a:solidFill>
                  <a:schemeClr val="accent3"/>
                </a:solidFill>
              </a:rPr>
              <a:t>the</a:t>
            </a:r>
            <a:r>
              <a:rPr lang="fi-FI" sz="3200" dirty="0">
                <a:solidFill>
                  <a:schemeClr val="accent3"/>
                </a:solidFill>
              </a:rPr>
              <a:t> </a:t>
            </a:r>
            <a:r>
              <a:rPr lang="fi-FI" sz="3200" dirty="0" err="1">
                <a:solidFill>
                  <a:schemeClr val="accent3"/>
                </a:solidFill>
              </a:rPr>
              <a:t>last</a:t>
            </a:r>
            <a:r>
              <a:rPr lang="fi-FI" sz="3200" dirty="0">
                <a:solidFill>
                  <a:schemeClr val="accent3"/>
                </a:solidFill>
              </a:rPr>
              <a:t> </a:t>
            </a:r>
            <a:r>
              <a:rPr lang="fi-FI" sz="3200" dirty="0" err="1">
                <a:solidFill>
                  <a:schemeClr val="accent3"/>
                </a:solidFill>
              </a:rPr>
              <a:t>Thursday</a:t>
            </a:r>
            <a:r>
              <a:rPr lang="fi-FI" sz="3200" dirty="0">
                <a:solidFill>
                  <a:schemeClr val="accent3"/>
                </a:solidFill>
              </a:rPr>
              <a:t> of August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E76EA-022D-4842-91F0-DFB156710D51}"/>
              </a:ext>
            </a:extLst>
          </p:cNvPr>
          <p:cNvSpPr txBox="1"/>
          <p:nvPr/>
        </p:nvSpPr>
        <p:spPr>
          <a:xfrm>
            <a:off x="537709" y="1372093"/>
            <a:ext cx="9139691" cy="434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An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annual</a:t>
            </a:r>
            <a:r>
              <a:rPr lang="fi-FI" sz="2400" b="1" dirty="0">
                <a:solidFill>
                  <a:srgbClr val="332C54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theme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day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 to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inspire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actions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 and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thoughts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, </a:t>
            </a:r>
            <a:b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</a:b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launched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 by the John Nurminen Foundation in 2019.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i-FI" sz="1050" b="1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Goal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lang="fi-FI" sz="2000" b="1" dirty="0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is to </a:t>
            </a:r>
            <a:r>
              <a:rPr lang="fi-FI" sz="2000" b="1" dirty="0" err="1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inspire</a:t>
            </a:r>
            <a:r>
              <a:rPr lang="fi-FI" sz="2000" b="1" dirty="0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 and </a:t>
            </a:r>
            <a:r>
              <a:rPr lang="fi-FI" sz="2000" b="1" dirty="0" err="1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invite</a:t>
            </a:r>
            <a:r>
              <a:rPr lang="fi-FI" sz="2000" b="1" dirty="0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b="1" dirty="0" err="1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everyone</a:t>
            </a:r>
            <a:r>
              <a:rPr lang="fi-FI" sz="2000" b="1" dirty="0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 to join</a:t>
            </a:r>
            <a:br>
              <a:rPr lang="fi-FI" sz="2000" b="1" dirty="0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</a:b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ake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Baltic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Sea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#1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topic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on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one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day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give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chance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educate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and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learn</a:t>
            </a:r>
            <a:endParaRPr lang="fi-FI" sz="2000" dirty="0">
              <a:solidFill>
                <a:srgbClr val="332C54"/>
              </a:solidFill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ncrease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understanding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and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interest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l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ead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example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and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give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hope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elebrate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in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all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countries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around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Baltic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Sea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The Baltic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Sea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Day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features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activities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events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rallies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and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educational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programs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– and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much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more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  <a:cs typeface="Poppins" pitchFamily="2" charset="77"/>
              </a:rPr>
              <a:t>!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8E7DD0-AC0D-3446-A1FE-747254F3D2E8}"/>
              </a:ext>
            </a:extLst>
          </p:cNvPr>
          <p:cNvSpPr/>
          <p:nvPr/>
        </p:nvSpPr>
        <p:spPr>
          <a:xfrm>
            <a:off x="8437705" y="2541964"/>
            <a:ext cx="3216586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#itämeripäivä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#östersjödagen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26D7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#balticseaday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fi-FI" sz="2400" dirty="0">
                <a:solidFill>
                  <a:srgbClr val="F26D77"/>
                </a:solidFill>
                <a:latin typeface="Poppins" pitchFamily="2" charset="77"/>
                <a:cs typeface="Poppins" pitchFamily="2" charset="77"/>
              </a:rPr>
              <a:t>#läänemerepäev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F26D7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D28E16-D045-5B48-9B10-15C606FA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52453" y="5843707"/>
            <a:ext cx="859786" cy="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9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64132C-B590-472C-931D-D8959E6D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2" y="253613"/>
            <a:ext cx="11070711" cy="531520"/>
          </a:xfrm>
        </p:spPr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New tradition to </a:t>
            </a:r>
            <a:r>
              <a:rPr lang="fi-FI" dirty="0" err="1">
                <a:solidFill>
                  <a:schemeClr val="accent3"/>
                </a:solidFill>
              </a:rPr>
              <a:t>complement</a:t>
            </a:r>
            <a:r>
              <a:rPr lang="fi-FI" dirty="0">
                <a:solidFill>
                  <a:schemeClr val="accent3"/>
                </a:solidFill>
              </a:rPr>
              <a:t> </a:t>
            </a:r>
            <a:r>
              <a:rPr lang="fi-FI" dirty="0" err="1">
                <a:solidFill>
                  <a:schemeClr val="accent3"/>
                </a:solidFill>
              </a:rPr>
              <a:t>other</a:t>
            </a:r>
            <a:r>
              <a:rPr lang="fi-FI" dirty="0">
                <a:solidFill>
                  <a:schemeClr val="accent3"/>
                </a:solidFill>
              </a:rPr>
              <a:t> Baltic </a:t>
            </a:r>
            <a:r>
              <a:rPr lang="fi-FI" dirty="0" err="1">
                <a:solidFill>
                  <a:schemeClr val="accent3"/>
                </a:solidFill>
              </a:rPr>
              <a:t>Sea</a:t>
            </a:r>
            <a:r>
              <a:rPr lang="fi-FI" dirty="0">
                <a:solidFill>
                  <a:schemeClr val="accent3"/>
                </a:solidFill>
              </a:rPr>
              <a:t> Day </a:t>
            </a:r>
            <a:r>
              <a:rPr lang="fi-FI" dirty="0" err="1">
                <a:solidFill>
                  <a:schemeClr val="accent3"/>
                </a:solidFill>
              </a:rPr>
              <a:t>related</a:t>
            </a:r>
            <a:r>
              <a:rPr lang="fi-FI" dirty="0">
                <a:solidFill>
                  <a:schemeClr val="accent3"/>
                </a:solidFill>
              </a:rPr>
              <a:t> </a:t>
            </a:r>
            <a:r>
              <a:rPr lang="fi-FI" dirty="0" err="1">
                <a:solidFill>
                  <a:schemeClr val="accent3"/>
                </a:solidFill>
              </a:rPr>
              <a:t>events</a:t>
            </a:r>
            <a:r>
              <a:rPr lang="fi-FI" dirty="0">
                <a:solidFill>
                  <a:schemeClr val="accent3"/>
                </a:solidFill>
              </a:rPr>
              <a:t> – </a:t>
            </a:r>
            <a:r>
              <a:rPr lang="fi-FI" dirty="0" err="1">
                <a:solidFill>
                  <a:schemeClr val="accent3"/>
                </a:solidFill>
              </a:rPr>
              <a:t>why</a:t>
            </a:r>
            <a:r>
              <a:rPr lang="fi-FI" dirty="0">
                <a:solidFill>
                  <a:schemeClr val="accent3"/>
                </a:solidFill>
              </a:rPr>
              <a:t>?</a:t>
            </a:r>
            <a:br>
              <a:rPr lang="fi-FI" dirty="0">
                <a:solidFill>
                  <a:schemeClr val="accent3"/>
                </a:solidFill>
              </a:rPr>
            </a:br>
            <a:br>
              <a:rPr lang="fi-FI" dirty="0">
                <a:solidFill>
                  <a:schemeClr val="accent3"/>
                </a:solidFill>
              </a:rPr>
            </a:b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77B8E8AF-65DA-4AF8-A531-3BD7703AE017}"/>
              </a:ext>
            </a:extLst>
          </p:cNvPr>
          <p:cNvSpPr/>
          <p:nvPr/>
        </p:nvSpPr>
        <p:spPr>
          <a:xfrm>
            <a:off x="381592" y="1651196"/>
            <a:ext cx="109921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Goal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to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engage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general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public</a:t>
            </a:r>
            <a:endParaRPr kumimoji="0" lang="fi-FI" sz="200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Goal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to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become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a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joint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tradition in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all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countries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around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the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Baltic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Sea</a:t>
            </a:r>
            <a:endParaRPr kumimoji="0" lang="fi-FI" sz="200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Focus on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activation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and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participation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,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concrete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activities</a:t>
            </a:r>
            <a:endParaRPr kumimoji="0" lang="fi-FI" sz="200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Not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restricted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to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ecologi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cal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state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of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the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Baltic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Sea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– culture and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history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in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spotlight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Not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tied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to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any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specific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location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–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accessible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to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everyone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also</a:t>
            </a: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 </a:t>
            </a:r>
            <a:r>
              <a:rPr kumimoji="0" lang="fi-FI" sz="2000" i="0" u="none" strike="noStrike" kern="1200" cap="none" spc="0" normalizeH="0" baseline="0" noProof="0" dirty="0" err="1">
                <a:ln>
                  <a:noFill/>
                </a:ln>
                <a:solidFill>
                  <a:srgbClr val="332C54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online</a:t>
            </a:r>
            <a:endParaRPr kumimoji="0" lang="fi-FI" sz="2000" i="0" u="none" strike="noStrike" kern="1200" cap="none" spc="0" normalizeH="0" baseline="0" noProof="0" dirty="0">
              <a:ln>
                <a:noFill/>
              </a:ln>
              <a:solidFill>
                <a:srgbClr val="332C5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Sharing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experiences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in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social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media in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key</a:t>
            </a:r>
            <a:r>
              <a:rPr lang="fi-FI" sz="2000" dirty="0">
                <a:solidFill>
                  <a:srgbClr val="332C54"/>
                </a:solidFill>
                <a:latin typeface="Poppins" pitchFamily="2" charset="77"/>
              </a:rPr>
              <a:t> </a:t>
            </a:r>
            <a:r>
              <a:rPr lang="fi-FI" sz="2000" dirty="0" err="1">
                <a:solidFill>
                  <a:srgbClr val="332C54"/>
                </a:solidFill>
                <a:latin typeface="Poppins" pitchFamily="2" charset="77"/>
              </a:rPr>
              <a:t>role</a:t>
            </a:r>
            <a:endParaRPr lang="fi-FI" sz="2000" dirty="0">
              <a:solidFill>
                <a:srgbClr val="332C54"/>
              </a:solidFill>
              <a:latin typeface="Poppins" pitchFamily="2" charset="77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sz="2200" dirty="0">
              <a:solidFill>
                <a:srgbClr val="332C54"/>
              </a:solidFill>
              <a:latin typeface="Poppins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51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0C743-F49D-7E4C-BF64-82438D50F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3EB4B1E-4BEE-CE45-B437-947C7720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Key Baltic Sea Day campaigns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D55EB-539D-F947-8401-B9838529B4B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3946" y="2332083"/>
            <a:ext cx="5459968" cy="3641725"/>
          </a:xfrm>
        </p:spPr>
        <p:txBody>
          <a:bodyPr/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  <a:tabLst>
                <a:tab pos="6248400" algn="l"/>
              </a:tabLst>
            </a:pP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Three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ready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concepts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Baltic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Day,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everyone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welcome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participate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248400" algn="l"/>
              </a:tabLst>
            </a:pPr>
            <a:r>
              <a:rPr lang="fi-FI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  <a:r>
              <a:rPr lang="fi-F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to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i-FI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 </a:t>
            </a:r>
            <a:r>
              <a:rPr lang="fi-FI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viral</a:t>
            </a:r>
            <a:r>
              <a:rPr lang="fi-F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i-FI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Baltic </a:t>
            </a:r>
            <a:r>
              <a:rPr lang="fi-FI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fi-F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Day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C9B4F-E34B-8846-8417-3697DAE1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39380" y="275541"/>
            <a:ext cx="859786" cy="8597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6040D2-4167-A14B-857E-A5D38D9CE3A7}"/>
              </a:ext>
            </a:extLst>
          </p:cNvPr>
          <p:cNvSpPr/>
          <p:nvPr/>
        </p:nvSpPr>
        <p:spPr>
          <a:xfrm>
            <a:off x="6281169" y="2332083"/>
            <a:ext cx="5931566" cy="190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spcAft>
                <a:spcPts val="1400"/>
              </a:spcAft>
              <a:tabLst>
                <a:tab pos="6248400" algn="l"/>
              </a:tabLst>
            </a:pPr>
            <a:r>
              <a:rPr lang="fi-FI" sz="20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Baltic </a:t>
            </a:r>
            <a:r>
              <a:rPr lang="fi-FI" sz="2000" b="1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Sea</a:t>
            </a:r>
            <a:r>
              <a:rPr lang="fi-FI" sz="20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Day </a:t>
            </a:r>
            <a:r>
              <a:rPr lang="fi-FI" sz="2000" b="1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key</a:t>
            </a:r>
            <a:r>
              <a:rPr lang="fi-FI" sz="20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b="1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themes</a:t>
            </a:r>
            <a:r>
              <a:rPr lang="fi-FI" sz="2000" b="1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and </a:t>
            </a:r>
            <a:r>
              <a:rPr lang="fi-FI" sz="2000" b="1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campaigns</a:t>
            </a:r>
            <a:endParaRPr lang="fi-FI" sz="2000" b="1" dirty="0">
              <a:solidFill>
                <a:srgbClr val="002060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673100" lvl="1" indent="-312738">
              <a:lnSpc>
                <a:spcPct val="106000"/>
              </a:lnSpc>
              <a:spcAft>
                <a:spcPts val="600"/>
              </a:spcAft>
              <a:buAutoNum type="arabicPeriod"/>
              <a:tabLst>
                <a:tab pos="6248400" algn="l"/>
              </a:tabLst>
            </a:pP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Food: Baltic </a:t>
            </a: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Sea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Menu</a:t>
            </a:r>
            <a:endParaRPr lang="fi-FI" sz="2400" b="1" dirty="0">
              <a:solidFill>
                <a:srgbClr val="002060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673100" lvl="1" indent="-312738">
              <a:lnSpc>
                <a:spcPct val="106000"/>
              </a:lnSpc>
              <a:spcAft>
                <a:spcPts val="600"/>
              </a:spcAft>
              <a:buAutoNum type="arabicPeriod"/>
              <a:tabLst>
                <a:tab pos="6248400" algn="l"/>
              </a:tabLst>
            </a:pP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Water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: </a:t>
            </a: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Take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Plunge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!</a:t>
            </a:r>
            <a:endParaRPr lang="fi-FI" sz="2400" b="1" dirty="0">
              <a:solidFill>
                <a:srgbClr val="002060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673100" lvl="1" indent="-312738">
              <a:lnSpc>
                <a:spcPct val="106000"/>
              </a:lnSpc>
              <a:spcAft>
                <a:spcPts val="600"/>
              </a:spcAft>
              <a:buAutoNum type="arabicPeriod"/>
              <a:tabLst>
                <a:tab pos="6248400" algn="l"/>
              </a:tabLst>
            </a:pP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Culture: Baltic </a:t>
            </a: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Sea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400" dirty="0" err="1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Moment</a:t>
            </a:r>
            <a:r>
              <a:rPr lang="fi-FI" sz="2400" dirty="0">
                <a:solidFill>
                  <a:srgbClr val="002060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119F256A-1220-4529-80F5-DFCAC419B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93" b="19757"/>
          <a:stretch/>
        </p:blipFill>
        <p:spPr>
          <a:xfrm>
            <a:off x="784125" y="4163280"/>
            <a:ext cx="4687948" cy="209057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15B7007A-F5C3-4E3C-A62C-84F29FF4C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169" y="4452833"/>
            <a:ext cx="5126706" cy="185588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9CEC9A4-28D5-421F-8706-9C216950D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933" y="273434"/>
            <a:ext cx="4503652" cy="21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1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1246BE-0507-5547-B00C-4D4035BACA18}"/>
              </a:ext>
            </a:extLst>
          </p:cNvPr>
          <p:cNvSpPr/>
          <p:nvPr/>
        </p:nvSpPr>
        <p:spPr>
          <a:xfrm>
            <a:off x="5116370" y="990135"/>
            <a:ext cx="6897329" cy="16943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AC8FB88-D5AA-43D3-8F29-E5EE6C80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 Baltic </a:t>
            </a:r>
            <a:r>
              <a:rPr lang="fi-FI" dirty="0" err="1"/>
              <a:t>Sea</a:t>
            </a:r>
            <a:r>
              <a:rPr lang="fi-FI" dirty="0"/>
              <a:t> 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0F8B8-CCD6-6244-B3BD-55DC7B47C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EFC8D94-64B8-47EA-99BA-16F904E68CEA}"/>
              </a:ext>
            </a:extLst>
          </p:cNvPr>
          <p:cNvSpPr txBox="1"/>
          <p:nvPr/>
        </p:nvSpPr>
        <p:spPr>
          <a:xfrm>
            <a:off x="537710" y="1221285"/>
            <a:ext cx="4578660" cy="106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en-US" sz="2000" b="1" i="0" dirty="0">
                <a:solidFill>
                  <a:srgbClr val="332C54"/>
                </a:solidFill>
                <a:effectLst/>
                <a:latin typeface="Poppins" panose="00000500000000000000" pitchFamily="2" charset="0"/>
              </a:rPr>
              <a:t>The easiest way to participate in the Baltic Sea Day is to enjoy a </a:t>
            </a:r>
            <a:r>
              <a:rPr lang="en-US" sz="2000" b="1" i="0" dirty="0">
                <a:solidFill>
                  <a:srgbClr val="F26D77"/>
                </a:solidFill>
                <a:effectLst/>
                <a:latin typeface="Poppins" panose="00000500000000000000" pitchFamily="2" charset="0"/>
              </a:rPr>
              <a:t>Baltic Sea-friendly meal</a:t>
            </a:r>
            <a:r>
              <a:rPr lang="en-US" sz="2000" b="1" i="0" dirty="0">
                <a:solidFill>
                  <a:srgbClr val="332C54"/>
                </a:solidFill>
                <a:effectLst/>
                <a:latin typeface="Poppins" panose="00000500000000000000" pitchFamily="2" charset="0"/>
              </a:rPr>
              <a:t>!</a:t>
            </a: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48305-BEF4-6949-A8AF-FDF4F550D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93" b="19757"/>
          <a:stretch/>
        </p:blipFill>
        <p:spPr>
          <a:xfrm>
            <a:off x="1152119" y="1779260"/>
            <a:ext cx="9730154" cy="4339125"/>
          </a:xfrm>
          <a:prstGeom prst="rect">
            <a:avLst/>
          </a:prstGeom>
        </p:spPr>
      </p:pic>
      <p:sp>
        <p:nvSpPr>
          <p:cNvPr id="7" name="Tekstiruutu 2">
            <a:extLst>
              <a:ext uri="{FF2B5EF4-FFF2-40B4-BE49-F238E27FC236}">
                <a16:creationId xmlns:a16="http://schemas.microsoft.com/office/drawing/2014/main" id="{0BDB4342-1342-F749-B0AA-FEEBFC776A72}"/>
              </a:ext>
            </a:extLst>
          </p:cNvPr>
          <p:cNvSpPr txBox="1"/>
          <p:nvPr/>
        </p:nvSpPr>
        <p:spPr>
          <a:xfrm>
            <a:off x="5130546" y="1155515"/>
            <a:ext cx="6897329" cy="175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On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Baltic Sea Day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website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>
                <a:solidFill>
                  <a:srgbClr val="F26D77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https://itameripaiva.fi/en/activities/the-baltic-sea-menu/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you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can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find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more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information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on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contents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of a Baltic Sea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friendly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meal</a:t>
            </a:r>
            <a:r>
              <a:rPr lang="fi-FI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.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fi-FI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2DFA-C645-224D-AE65-8D2CFC41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134443-D43B-40B4-A7F9-74D5A1A7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Baltic </a:t>
            </a:r>
            <a:r>
              <a:rPr lang="fi-FI" dirty="0" err="1"/>
              <a:t>Sea</a:t>
            </a:r>
            <a:r>
              <a:rPr lang="fi-FI" dirty="0"/>
              <a:t> Menu –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participate</a:t>
            </a:r>
            <a:r>
              <a:rPr lang="fi-FI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01CE7F-32F6-FE4D-8448-F1D579745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93849-712B-924C-9616-7C4F97410434}"/>
              </a:ext>
            </a:extLst>
          </p:cNvPr>
          <p:cNvSpPr txBox="1"/>
          <p:nvPr/>
        </p:nvSpPr>
        <p:spPr>
          <a:xfrm>
            <a:off x="522153" y="1129441"/>
            <a:ext cx="943904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tabLst>
                <a:tab pos="62484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 home chefs and gourmands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Dine in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restaurants and cafés that serve Baltic Sea friendly food</a:t>
            </a:r>
            <a:endParaRPr lang="sv-SE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Prepare – on your own or with friends – your own Baltic Sea menu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tabLst>
                <a:tab pos="62484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Restaurants, cafés, and staff canteens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Create a Baltic Sea friendly dish or even a full Baltic Sea Menu for your restaurant.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Create a takeaway picnic basket or menu kit to be cooked at home, using Baltic Sea friendly raw materials.</a:t>
            </a:r>
            <a:endParaRPr lang="en-FI" sz="2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7EF1F-D0E6-FE4F-85D5-AF27B43578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E85F3FA-4A5B-4DE2-A056-930526CFE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" b="1102"/>
          <a:stretch/>
        </p:blipFill>
        <p:spPr>
          <a:xfrm>
            <a:off x="7491373" y="4380262"/>
            <a:ext cx="2836193" cy="242612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E2FCFA5-21D5-4D56-AC32-FC53F911A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7"/>
          <a:stretch/>
        </p:blipFill>
        <p:spPr>
          <a:xfrm>
            <a:off x="794782" y="4382078"/>
            <a:ext cx="2771977" cy="242430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EF02519-6010-438D-BDEB-8772A8860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831" y="4382078"/>
            <a:ext cx="2786379" cy="24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D192E7-4358-44EB-877B-9A6991AE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Plunge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C049E-9464-7643-974B-11BFBD4EB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05548B0-90CC-4A5A-BF07-EE4E920EAF79}"/>
              </a:ext>
            </a:extLst>
          </p:cNvPr>
          <p:cNvSpPr txBox="1"/>
          <p:nvPr/>
        </p:nvSpPr>
        <p:spPr>
          <a:xfrm>
            <a:off x="537709" y="1184057"/>
            <a:ext cx="10566149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en-US" sz="2000" b="1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 Baltic Sea Day, we all take the plunge at 6 p.m.!</a:t>
            </a: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kstiruutu 2">
            <a:extLst>
              <a:ext uri="{FF2B5EF4-FFF2-40B4-BE49-F238E27FC236}">
                <a16:creationId xmlns:a16="http://schemas.microsoft.com/office/drawing/2014/main" id="{947C14F4-249B-674B-A573-87B02DBEBEED}"/>
              </a:ext>
            </a:extLst>
          </p:cNvPr>
          <p:cNvSpPr txBox="1"/>
          <p:nvPr/>
        </p:nvSpPr>
        <p:spPr>
          <a:xfrm>
            <a:off x="537709" y="1701376"/>
            <a:ext cx="3582007" cy="96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en-US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 can participate by any lake, river, pond or sea shore.</a:t>
            </a:r>
            <a:endParaRPr lang="fi-FI" dirty="0">
              <a:solidFill>
                <a:srgbClr val="002060"/>
              </a:solidFill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iruutu 2">
            <a:extLst>
              <a:ext uri="{FF2B5EF4-FFF2-40B4-BE49-F238E27FC236}">
                <a16:creationId xmlns:a16="http://schemas.microsoft.com/office/drawing/2014/main" id="{1B4C9667-DEE0-454E-B3B1-23AF15695AA6}"/>
              </a:ext>
            </a:extLst>
          </p:cNvPr>
          <p:cNvSpPr txBox="1"/>
          <p:nvPr/>
        </p:nvSpPr>
        <p:spPr>
          <a:xfrm>
            <a:off x="4475974" y="1706382"/>
            <a:ext cx="3994957" cy="12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sv-SE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sv-SE" dirty="0" err="1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idea</a:t>
            </a:r>
            <a:r>
              <a:rPr lang="sv-SE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is to </a:t>
            </a:r>
            <a:r>
              <a:rPr lang="sv-SE" dirty="0" err="1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enjoy</a:t>
            </a:r>
            <a:r>
              <a:rPr lang="sv-SE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sv-SE" dirty="0" err="1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recreation</a:t>
            </a:r>
            <a:r>
              <a:rPr lang="sv-SE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posibilities</a:t>
            </a:r>
            <a:r>
              <a:rPr lang="sv-SE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at the same </a:t>
            </a:r>
            <a:r>
              <a:rPr lang="sv-SE" dirty="0" err="1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sv-SE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spotlight the </a:t>
            </a:r>
            <a:r>
              <a:rPr lang="sv-SE" dirty="0" err="1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</a:t>
            </a:r>
            <a:r>
              <a:rPr lang="sv-SE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status </a:t>
            </a:r>
            <a:r>
              <a:rPr lang="sv-SE" dirty="0" err="1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v-SE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sv-SE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waters</a:t>
            </a:r>
            <a:endParaRPr lang="fi-FI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02585-0367-3149-97ED-6C59CC8BA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09" r="20096" b="18052"/>
          <a:stretch/>
        </p:blipFill>
        <p:spPr>
          <a:xfrm>
            <a:off x="1184031" y="3085876"/>
            <a:ext cx="9495109" cy="3438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F005F-3C17-3A43-ABEA-20F3D564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0FAD0D-5093-6147-A535-D201591550FB}"/>
              </a:ext>
            </a:extLst>
          </p:cNvPr>
          <p:cNvSpPr/>
          <p:nvPr/>
        </p:nvSpPr>
        <p:spPr>
          <a:xfrm>
            <a:off x="6854693" y="564351"/>
            <a:ext cx="4718678" cy="32811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6134443-D43B-40B4-A7F9-74D5A1A7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Plunge</a:t>
            </a:r>
            <a:r>
              <a:rPr lang="fi-FI" dirty="0"/>
              <a:t> –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participate</a:t>
            </a:r>
            <a:r>
              <a:rPr lang="fi-FI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99919-3507-504D-950E-2E46CB34C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F9DA66A-0C1C-4B6C-A06B-AC76A9A30C3B}"/>
              </a:ext>
            </a:extLst>
          </p:cNvPr>
          <p:cNvSpPr txBox="1"/>
          <p:nvPr/>
        </p:nvSpPr>
        <p:spPr>
          <a:xfrm>
            <a:off x="537709" y="1362586"/>
            <a:ext cx="5804097" cy="3849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spcBef>
                <a:spcPts val="0"/>
              </a:spcBef>
              <a:spcAft>
                <a:spcPts val="1200"/>
              </a:spcAft>
              <a:tabLst>
                <a:tab pos="62484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Challenge your co-workers, your sports club, or friends</a:t>
            </a:r>
          </a:p>
          <a:p>
            <a:pPr marL="342900" lvl="0" indent="-3429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Take care not to enter the water all on your own: when plunging, it is best to always have a plunging partner or a friend close by, looking after you!</a:t>
            </a:r>
            <a:br>
              <a:rPr lang="fi-FI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endParaRPr lang="fi-FI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223838" lvl="0" indent="-223838" eaLnBrk="1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fi-FI" sz="20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Crowd</a:t>
            </a:r>
            <a:r>
              <a:rPr lang="fi-FI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plunge</a:t>
            </a:r>
            <a:r>
              <a:rPr lang="fi-FI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! 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It is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also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possible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to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organise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plunge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for the public. The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organiser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is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obliged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to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take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care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the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security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</a:t>
            </a:r>
            <a:r>
              <a:rPr lang="sv-SE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sv-SE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arrangements. </a:t>
            </a:r>
            <a:endParaRPr lang="fi-FI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83741F-AD94-C042-8749-7495349A76FE}"/>
              </a:ext>
            </a:extLst>
          </p:cNvPr>
          <p:cNvSpPr/>
          <p:nvPr/>
        </p:nvSpPr>
        <p:spPr>
          <a:xfrm>
            <a:off x="6991587" y="760941"/>
            <a:ext cx="4444890" cy="2751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tabLst>
                <a:tab pos="6248400" algn="l"/>
              </a:tabLst>
            </a:pPr>
            <a:r>
              <a:rPr lang="fi-FI" sz="20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Previoius</a:t>
            </a:r>
            <a:r>
              <a:rPr lang="fi-FI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years</a:t>
            </a:r>
            <a:r>
              <a:rPr lang="fi-FI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 </a:t>
            </a:r>
          </a:p>
          <a:p>
            <a:pPr marL="342900" lvl="1" indent="-342900" eaLnBrk="1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Crowd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plunge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with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dodsing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and a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swimming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school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. </a:t>
            </a:r>
          </a:p>
          <a:p>
            <a:pPr marL="342900" lvl="1" indent="-342900" eaLnBrk="1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Finnish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Lighthouse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Association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organised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crowd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plunge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in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lighthouses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all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over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Finland.</a:t>
            </a:r>
          </a:p>
          <a:p>
            <a:pPr marL="342900" lvl="1" indent="-342900" eaLnBrk="1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48400" algn="l"/>
              </a:tabLst>
            </a:pP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Plunges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also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in Stockholm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with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staff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fi-FI" sz="2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politicians</a:t>
            </a:r>
            <a:r>
              <a:rPr lang="fi-FI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, etc.</a:t>
            </a:r>
            <a:endParaRPr lang="en-FI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FBFF2D-299E-934A-94FF-0BD8EFAD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6D9FF6F-3092-4078-819D-DA3869949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1247" r="1022" b="1708"/>
          <a:stretch/>
        </p:blipFill>
        <p:spPr>
          <a:xfrm>
            <a:off x="6801071" y="4034564"/>
            <a:ext cx="2985142" cy="2705448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5326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4AEC5C-8478-43F0-9A85-C07DFD93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2060"/>
                </a:solidFill>
              </a:rPr>
              <a:t>3. Baltic </a:t>
            </a:r>
            <a:r>
              <a:rPr lang="fi-FI" dirty="0" err="1">
                <a:solidFill>
                  <a:srgbClr val="002060"/>
                </a:solidFill>
              </a:rPr>
              <a:t>Sea</a:t>
            </a:r>
            <a:r>
              <a:rPr lang="fi-FI" dirty="0">
                <a:solidFill>
                  <a:srgbClr val="002060"/>
                </a:solidFill>
              </a:rPr>
              <a:t> </a:t>
            </a:r>
            <a:r>
              <a:rPr lang="fi-FI" dirty="0" err="1">
                <a:solidFill>
                  <a:srgbClr val="002060"/>
                </a:solidFill>
              </a:rPr>
              <a:t>Moment</a:t>
            </a:r>
            <a:endParaRPr lang="fi-FI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7068-3989-894B-A7D6-DA415C586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30C4CA9-9888-4422-A39D-673F96AB4970}"/>
              </a:ext>
            </a:extLst>
          </p:cNvPr>
          <p:cNvSpPr txBox="1"/>
          <p:nvPr/>
        </p:nvSpPr>
        <p:spPr>
          <a:xfrm>
            <a:off x="537709" y="1209470"/>
            <a:ext cx="7406756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en-US" sz="2000" b="1" dirty="0">
                <a:solidFill>
                  <a:srgbClr val="002060"/>
                </a:solidFill>
                <a:latin typeface="Poppins" panose="00000500000000000000" pitchFamily="2" charset="0"/>
                <a:cs typeface="Times New Roman" panose="02020603050405020304" pitchFamily="18" charset="0"/>
              </a:rPr>
              <a:t>Baltic Sea Moments are dedicated to the unique culture of our home sea.</a:t>
            </a: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6248400" algn="l"/>
              </a:tabLst>
            </a:pPr>
            <a:r>
              <a:rPr lang="en-US" sz="2000" dirty="0">
                <a:solidFill>
                  <a:srgbClr val="002060"/>
                </a:solidFill>
                <a:latin typeface="Poppins" panose="00000500000000000000" pitchFamily="2" charset="0"/>
                <a:cs typeface="Times New Roman" panose="02020603050405020304" pitchFamily="18" charset="0"/>
              </a:rPr>
              <a:t>You can enjoy a Baltic Sea Moment at any time during the Baltic Sea Day.</a:t>
            </a:r>
            <a:endParaRPr lang="fi-FI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F1F85-1202-1D4F-8AFE-E5A7EA7E1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04" b="14338"/>
          <a:stretch/>
        </p:blipFill>
        <p:spPr>
          <a:xfrm>
            <a:off x="1213338" y="1628775"/>
            <a:ext cx="9765323" cy="4632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21419-5A23-D74F-AFFE-D585C2AA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99952" y="5643954"/>
            <a:ext cx="859786" cy="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17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tämeripv_valk hyperlink">
      <a:dk1>
        <a:srgbClr val="000000"/>
      </a:dk1>
      <a:lt1>
        <a:srgbClr val="FFFFFF"/>
      </a:lt1>
      <a:dk2>
        <a:srgbClr val="332C54"/>
      </a:dk2>
      <a:lt2>
        <a:srgbClr val="332C54"/>
      </a:lt2>
      <a:accent1>
        <a:srgbClr val="332C54"/>
      </a:accent1>
      <a:accent2>
        <a:srgbClr val="4126FF"/>
      </a:accent2>
      <a:accent3>
        <a:srgbClr val="F26D77"/>
      </a:accent3>
      <a:accent4>
        <a:srgbClr val="54AFAD"/>
      </a:accent4>
      <a:accent5>
        <a:srgbClr val="60FFA3"/>
      </a:accent5>
      <a:accent6>
        <a:srgbClr val="BAE2F2"/>
      </a:accent6>
      <a:hlink>
        <a:srgbClr val="FFFFFF"/>
      </a:hlink>
      <a:folHlink>
        <a:srgbClr val="FFFFFF"/>
      </a:folHlink>
    </a:clrScheme>
    <a:fontScheme name="Pop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t" anchorCtr="0"/>
      <a:lstStyle>
        <a:defPPr>
          <a:lnSpc>
            <a:spcPct val="90000"/>
          </a:lnSpc>
          <a:spcAft>
            <a:spcPts val="1000"/>
          </a:spcAft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>
            <a:solidFill>
              <a:schemeClr val="bg2"/>
            </a:solidFill>
            <a:latin typeface="Poppins" pitchFamily="2" charset="77"/>
            <a:cs typeface="Poppi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NS_template_light_FI_upd2" id="{143125F2-B427-AF44-96EF-7977F530A401}" vid="{A0D73F5A-093A-BC4B-97B6-35EB1DEB9D8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5.xml><?xml version="1.0" encoding="utf-8"?>
<a:theme xmlns:a="http://schemas.openxmlformats.org/drawingml/2006/main" name="1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8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332C54"/>
      </a:dk2>
      <a:lt2>
        <a:srgbClr val="332C54"/>
      </a:lt2>
      <a:accent1>
        <a:srgbClr val="332C54"/>
      </a:accent1>
      <a:accent2>
        <a:srgbClr val="4126FF"/>
      </a:accent2>
      <a:accent3>
        <a:srgbClr val="F26D77"/>
      </a:accent3>
      <a:accent4>
        <a:srgbClr val="54AFAD"/>
      </a:accent4>
      <a:accent5>
        <a:srgbClr val="60FFA3"/>
      </a:accent5>
      <a:accent6>
        <a:srgbClr val="BAE2F2"/>
      </a:accent6>
      <a:hlink>
        <a:srgbClr val="4126FF"/>
      </a:hlink>
      <a:folHlink>
        <a:srgbClr val="4126BB"/>
      </a:folHlink>
    </a:clrScheme>
    <a:fontScheme name="Pop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t" anchorCtr="0"/>
      <a:lstStyle>
        <a:defPPr>
          <a:lnSpc>
            <a:spcPct val="90000"/>
          </a:lnSpc>
          <a:spcAft>
            <a:spcPts val="1000"/>
          </a:spcAft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>
            <a:solidFill>
              <a:schemeClr val="bg2"/>
            </a:solidFill>
            <a:latin typeface="Poppins" pitchFamily="2" charset="77"/>
            <a:cs typeface="Poppi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NS_template_light_FI_upd2" id="{143125F2-B427-AF44-96EF-7977F530A401}" vid="{A0D73F5A-093A-BC4B-97B6-35EB1DEB9D82}"/>
    </a:ext>
  </a:extLst>
</a:theme>
</file>

<file path=ppt/theme/theme9.xml><?xml version="1.0" encoding="utf-8"?>
<a:theme xmlns:a="http://schemas.openxmlformats.org/drawingml/2006/main" name="2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decb72-3052-4509-ad96-04afeb71090c" xsi:nil="true"/>
    <lcf76f155ced4ddcb4097134ff3c332f xmlns="864af050-372c-462a-9000-a109fa1bb15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7871E82EAD72242B2458CB42BCDDE37" ma:contentTypeVersion="16" ma:contentTypeDescription="Luo uusi asiakirja." ma:contentTypeScope="" ma:versionID="bc5ade5f8b7fb039130d2c21cc0db442">
  <xsd:schema xmlns:xsd="http://www.w3.org/2001/XMLSchema" xmlns:xs="http://www.w3.org/2001/XMLSchema" xmlns:p="http://schemas.microsoft.com/office/2006/metadata/properties" xmlns:ns2="864af050-372c-462a-9000-a109fa1bb159" xmlns:ns3="8cdecb72-3052-4509-ad96-04afeb71090c" targetNamespace="http://schemas.microsoft.com/office/2006/metadata/properties" ma:root="true" ma:fieldsID="e54954cbaa20b0a2f81d4dacbfee961c" ns2:_="" ns3:_="">
    <xsd:import namespace="864af050-372c-462a-9000-a109fa1bb159"/>
    <xsd:import namespace="8cdecb72-3052-4509-ad96-04afeb7109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af050-372c-462a-9000-a109fa1bb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a9d9eb93-10d0-4f1a-ac9c-e022d4412f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ecb72-3052-4509-ad96-04afeb71090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bc6850f-c9c0-4cbf-b406-c9824c170cd8}" ma:internalName="TaxCatchAll" ma:showField="CatchAllData" ma:web="8cdecb72-3052-4509-ad96-04afeb7109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8DF2E5-6411-497A-AABE-2E4EF2B6B469}">
  <ds:schemaRefs>
    <ds:schemaRef ds:uri="8cdecb72-3052-4509-ad96-04afeb71090c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64af050-372c-462a-9000-a109fa1bb15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F7C54BF-2CC6-406F-82DD-127748F6B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64D138-4156-4E34-82EA-2D13F4E94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af050-372c-462a-9000-a109fa1bb159"/>
    <ds:schemaRef ds:uri="8cdecb72-3052-4509-ad96-04afeb7109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JNS_template_light_FI_upd2</Template>
  <TotalTime>5560</TotalTime>
  <Words>1250</Words>
  <Application>Microsoft Office PowerPoint</Application>
  <PresentationFormat>Laajakuva</PresentationFormat>
  <Paragraphs>145</Paragraphs>
  <Slides>19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9</vt:i4>
      </vt:variant>
      <vt:variant>
        <vt:lpstr>Dian otsikot</vt:lpstr>
      </vt:variant>
      <vt:variant>
        <vt:i4>19</vt:i4>
      </vt:variant>
    </vt:vector>
  </HeadingPairs>
  <TitlesOfParts>
    <vt:vector size="39" baseType="lpstr">
      <vt:lpstr>Arial</vt:lpstr>
      <vt:lpstr>Arial Black</vt:lpstr>
      <vt:lpstr>Calibri</vt:lpstr>
      <vt:lpstr>Courier New</vt:lpstr>
      <vt:lpstr>Locator Light</vt:lpstr>
      <vt:lpstr>Lucida Grande</vt:lpstr>
      <vt:lpstr>Poppins</vt:lpstr>
      <vt:lpstr>Poppins Black</vt:lpstr>
      <vt:lpstr>Poppins SemiBold</vt:lpstr>
      <vt:lpstr>Symbol</vt:lpstr>
      <vt:lpstr>Trebuchet MS</vt:lpstr>
      <vt:lpstr>Office Theme</vt:lpstr>
      <vt:lpstr>Kuvalliset</vt:lpstr>
      <vt:lpstr>Värilliset</vt:lpstr>
      <vt:lpstr>HKI-perus</vt:lpstr>
      <vt:lpstr>1_Värilliset</vt:lpstr>
      <vt:lpstr>1_Kuvalliset</vt:lpstr>
      <vt:lpstr>1_HKI-perus</vt:lpstr>
      <vt:lpstr>1_Office Theme</vt:lpstr>
      <vt:lpstr>2_Kuvalliset</vt:lpstr>
      <vt:lpstr>   John Nurminen Foundation  </vt:lpstr>
      <vt:lpstr>Baltic Sea Day – always on the last Thursday of August</vt:lpstr>
      <vt:lpstr>New tradition to complement other Baltic Sea Day related events – why?  </vt:lpstr>
      <vt:lpstr>Key Baltic Sea Day campaigns</vt:lpstr>
      <vt:lpstr>1.  Baltic Sea Menu</vt:lpstr>
      <vt:lpstr>Baltic Sea Menu – how to participate?</vt:lpstr>
      <vt:lpstr>2.  The Plunge</vt:lpstr>
      <vt:lpstr>The Plunge – how to participate?</vt:lpstr>
      <vt:lpstr>3. Baltic Sea Moment</vt:lpstr>
      <vt:lpstr>Baltic Sea Moment – how to participate?</vt:lpstr>
      <vt:lpstr>How to participate – more info from Baltic Sea Day website </vt:lpstr>
      <vt:lpstr>Baltic Sea Day partnership and values</vt:lpstr>
      <vt:lpstr>Success measured and shown in growing number of partners</vt:lpstr>
      <vt:lpstr>2022 highlights</vt:lpstr>
      <vt:lpstr>Baltic Sea Day 2022 in numbers</vt:lpstr>
      <vt:lpstr>PowerPoint-esitys</vt:lpstr>
      <vt:lpstr>Instagram</vt:lpstr>
      <vt:lpstr>What next? Schedule for implementation in 2023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Maija Soljanlahti</cp:lastModifiedBy>
  <cp:revision>649</cp:revision>
  <cp:lastPrinted>2023-01-27T07:00:16Z</cp:lastPrinted>
  <dcterms:created xsi:type="dcterms:W3CDTF">2018-10-16T17:50:59Z</dcterms:created>
  <dcterms:modified xsi:type="dcterms:W3CDTF">2023-04-25T06:52:30Z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145600.000000000</vt:lpwstr>
  </property>
  <property fmtid="{D5CDD505-2E9C-101B-9397-08002B2CF9AE}" pid="3" name="ContentTypeId">
    <vt:lpwstr>0x010100A7871E82EAD72242B2458CB42BCDDE37</vt:lpwstr>
  </property>
  <property fmtid="{D5CDD505-2E9C-101B-9397-08002B2CF9AE}" pid="4" name="MediaServiceImageTags">
    <vt:lpwstr/>
  </property>
</Properties>
</file>