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7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998" r:id="rId5"/>
    <p:sldMasterId id="2147484010" r:id="rId6"/>
    <p:sldMasterId id="2147484037" r:id="rId7"/>
    <p:sldMasterId id="2147484082" r:id="rId8"/>
    <p:sldMasterId id="2147484090" r:id="rId9"/>
    <p:sldMasterId id="2147484102" r:id="rId10"/>
    <p:sldMasterId id="2147484235" r:id="rId11"/>
  </p:sldMasterIdLst>
  <p:notesMasterIdLst>
    <p:notesMasterId r:id="rId50"/>
  </p:notesMasterIdLst>
  <p:handoutMasterIdLst>
    <p:handoutMasterId r:id="rId51"/>
  </p:handoutMasterIdLst>
  <p:sldIdLst>
    <p:sldId id="1379" r:id="rId12"/>
    <p:sldId id="1412" r:id="rId13"/>
    <p:sldId id="314" r:id="rId14"/>
    <p:sldId id="1413" r:id="rId15"/>
    <p:sldId id="1415" r:id="rId16"/>
    <p:sldId id="1361" r:id="rId17"/>
    <p:sldId id="1409" r:id="rId18"/>
    <p:sldId id="1380" r:id="rId19"/>
    <p:sldId id="1386" r:id="rId20"/>
    <p:sldId id="1405" r:id="rId21"/>
    <p:sldId id="1381" r:id="rId22"/>
    <p:sldId id="1382" r:id="rId23"/>
    <p:sldId id="1387" r:id="rId24"/>
    <p:sldId id="1395" r:id="rId25"/>
    <p:sldId id="1399" r:id="rId26"/>
    <p:sldId id="1400" r:id="rId27"/>
    <p:sldId id="1401" r:id="rId28"/>
    <p:sldId id="1397" r:id="rId29"/>
    <p:sldId id="1398" r:id="rId30"/>
    <p:sldId id="1404" r:id="rId31"/>
    <p:sldId id="1402" r:id="rId32"/>
    <p:sldId id="1403" r:id="rId33"/>
    <p:sldId id="1416" r:id="rId34"/>
    <p:sldId id="1368" r:id="rId35"/>
    <p:sldId id="1411" r:id="rId36"/>
    <p:sldId id="1367" r:id="rId37"/>
    <p:sldId id="1374" r:id="rId38"/>
    <p:sldId id="1375" r:id="rId39"/>
    <p:sldId id="1407" r:id="rId40"/>
    <p:sldId id="1383" r:id="rId41"/>
    <p:sldId id="1376" r:id="rId42"/>
    <p:sldId id="1377" r:id="rId43"/>
    <p:sldId id="1408" r:id="rId44"/>
    <p:sldId id="1417" r:id="rId45"/>
    <p:sldId id="1418" r:id="rId46"/>
    <p:sldId id="1365" r:id="rId47"/>
    <p:sldId id="1366" r:id="rId48"/>
    <p:sldId id="612" r:id="rId49"/>
  </p:sldIdLst>
  <p:sldSz cx="12192000" cy="6858000"/>
  <p:notesSz cx="6858000" cy="9144000"/>
  <p:custDataLst>
    <p:tags r:id="rId5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70" userDrawn="1">
          <p15:clr>
            <a:srgbClr val="A4A3A4"/>
          </p15:clr>
        </p15:guide>
        <p15:guide id="3" orient="horz" pos="4020" userDrawn="1">
          <p15:clr>
            <a:srgbClr val="A4A3A4"/>
          </p15:clr>
        </p15:guide>
        <p15:guide id="4" orient="horz" pos="10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6218423-0F96-C6BC-112B-B4137F887F6B}" name="Maija Soljanlahti" initials="MS" userId="S::maija.soljanlahti@jnfoundation.fi::f0257aba-5c9f-478f-98a9-5b6ba5fa914f" providerId="AD"/>
  <p188:author id="{DFC82B57-7970-08B0-E1E1-6F736B351315}" name="Kiira Suoranta" initials="KS" userId="S::kiira.suoranta@jnfoundation.fi::12fc76b2-56cc-4afb-a08e-f050028c9ebb" providerId="AD"/>
  <p188:author id="{618CD9EE-1D8A-A126-0387-7BC393A48AF1}" name="Kirsi Kurki-Miettinen" initials="KK" userId="S::kirsi.kurki-miettinen@jnfoundation.fi::cb392308-7b2d-4b85-bd70-9a413bf8464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rsi Kurki-Miettinen" initials="KK" lastIdx="39" clrIdx="0">
    <p:extLst>
      <p:ext uri="{19B8F6BF-5375-455C-9EA6-DF929625EA0E}">
        <p15:presenceInfo xmlns:p15="http://schemas.microsoft.com/office/powerpoint/2012/main" userId="S::kirsi.kurki-miettinen@jnfoundation.fi::cb392308-7b2d-4b85-bd70-9a413bf84641" providerId="AD"/>
      </p:ext>
    </p:extLst>
  </p:cmAuthor>
  <p:cmAuthor id="2" name="Tuula Putkinen" initials="TP" lastIdx="8" clrIdx="1">
    <p:extLst>
      <p:ext uri="{19B8F6BF-5375-455C-9EA6-DF929625EA0E}">
        <p15:presenceInfo xmlns:p15="http://schemas.microsoft.com/office/powerpoint/2012/main" userId="S::tuula.putkinen@jnfoundation.fi::c99c2340-4f43-4c7c-8a9d-59b11150e968" providerId="AD"/>
      </p:ext>
    </p:extLst>
  </p:cmAuthor>
  <p:cmAuthor id="3" name="Kati Lomma-Ketonen" initials="KL" lastIdx="1" clrIdx="2">
    <p:extLst>
      <p:ext uri="{19B8F6BF-5375-455C-9EA6-DF929625EA0E}">
        <p15:presenceInfo xmlns:p15="http://schemas.microsoft.com/office/powerpoint/2012/main" userId="8a8b01206afb6321" providerId="Windows Live"/>
      </p:ext>
    </p:extLst>
  </p:cmAuthor>
  <p:cmAuthor id="4" name="Helmi Pörhölä" initials="HP" lastIdx="3" clrIdx="3">
    <p:extLst>
      <p:ext uri="{19B8F6BF-5375-455C-9EA6-DF929625EA0E}">
        <p15:presenceInfo xmlns:p15="http://schemas.microsoft.com/office/powerpoint/2012/main" userId="S::helmi.porhola@jnfoundation.fi::399c89df-3701-4e2a-a2fb-7e28602232de" providerId="AD"/>
      </p:ext>
    </p:extLst>
  </p:cmAuthor>
  <p:cmAuthor id="5" name="Kiira Suoranta" initials="KS" lastIdx="1" clrIdx="4">
    <p:extLst>
      <p:ext uri="{19B8F6BF-5375-455C-9EA6-DF929625EA0E}">
        <p15:presenceInfo xmlns:p15="http://schemas.microsoft.com/office/powerpoint/2012/main" userId="S::kiira.suoranta@jnfoundation.fi::12fc76b2-56cc-4afb-a08e-f050028c9eb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D77"/>
    <a:srgbClr val="332C54"/>
    <a:srgbClr val="03A8F0"/>
    <a:srgbClr val="1E2E1C"/>
    <a:srgbClr val="1B301B"/>
    <a:srgbClr val="015266"/>
    <a:srgbClr val="01526B"/>
    <a:srgbClr val="F00321"/>
    <a:srgbClr val="147B00"/>
    <a:srgbClr val="B5D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6B9285-40E6-443A-B5D7-D837DDFDE7EC}" v="1" dt="2023-04-25T06:45:13.4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2" autoAdjust="0"/>
    <p:restoredTop sz="96357" autoAdjust="0"/>
  </p:normalViewPr>
  <p:slideViewPr>
    <p:cSldViewPr snapToGrid="0" snapToObjects="1">
      <p:cViewPr varScale="1">
        <p:scale>
          <a:sx n="66" d="100"/>
          <a:sy n="66" d="100"/>
        </p:scale>
        <p:origin x="628" y="32"/>
      </p:cViewPr>
      <p:guideLst>
        <p:guide pos="370"/>
        <p:guide orient="horz" pos="4020"/>
        <p:guide orient="horz" pos="102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122" d="100"/>
          <a:sy n="122" d="100"/>
        </p:scale>
        <p:origin x="3864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notesMaster" Target="notesMasters/notesMaster1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commentAuthors" Target="commentAuthors.xml"/><Relationship Id="rId58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microsoft.com/office/2018/10/relationships/authors" Target="authors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9AB824D-54F5-A84A-A289-3A14E1A18AD2}" type="datetimeFigureOut">
              <a:rPr lang="en-US"/>
              <a:pPr>
                <a:defRPr/>
              </a:pPr>
              <a:t>4/25/2023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E547124-3C29-5545-85D3-5E599F4E71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27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363698B-8336-1A49-A6FA-904C7A61D4C4}" type="datetimeFigureOut">
              <a:rPr lang="en-US"/>
              <a:pPr>
                <a:defRPr/>
              </a:pPr>
              <a:t>4/25/2023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DE24D10-2991-434C-BC75-EF0371F8D1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36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E24D10-2991-434C-BC75-EF0371F8D1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87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B19D7-D17C-EF4B-A19D-ECE2FD504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709" y="365126"/>
            <a:ext cx="11174866" cy="53152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06A62A-5047-F641-9384-880067945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4C3494-3781-457D-92DC-A82AD4E8B359}" type="datetime1">
              <a:rPr lang="fi-FI" smtClean="0"/>
              <a:t>25.4.2023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8D10F1-A471-124F-9AC8-0DA5E7FA3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B0398-80A1-2A4F-B58C-5D937D062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5966" y="6462688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4D31727-65A2-4F4C-ABC2-A092C4F8DE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B19EFBD-CC32-5245-8226-4CC951A82B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7709" y="1511559"/>
            <a:ext cx="11174866" cy="4441372"/>
          </a:xfrm>
        </p:spPr>
        <p:txBody>
          <a:bodyPr/>
          <a:lstStyle>
            <a:lvl1pPr>
              <a:defRPr sz="2400">
                <a:latin typeface="Poppins" pitchFamily="2" charset="77"/>
                <a:cs typeface="Poppins" pitchFamily="2" charset="77"/>
              </a:defRPr>
            </a:lvl1pPr>
            <a:lvl2pPr>
              <a:defRPr sz="2000">
                <a:latin typeface="Poppins" pitchFamily="2" charset="77"/>
                <a:cs typeface="Poppins" pitchFamily="2" charset="77"/>
              </a:defRPr>
            </a:lvl2pPr>
            <a:lvl3pPr>
              <a:defRPr sz="1800">
                <a:latin typeface="Poppins" pitchFamily="2" charset="77"/>
                <a:cs typeface="Poppins" pitchFamily="2" charset="77"/>
              </a:defRPr>
            </a:lvl3pPr>
            <a:lvl4pPr>
              <a:defRPr sz="1600">
                <a:latin typeface="Poppins" pitchFamily="2" charset="77"/>
                <a:cs typeface="Poppins" pitchFamily="2" charset="77"/>
              </a:defRPr>
            </a:lvl4pPr>
            <a:lvl5pPr>
              <a:defRPr sz="160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13776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7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icture with Cap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C051ED-DC05-4647-A86E-63995C473E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2575034"/>
            <a:ext cx="12187066" cy="4282966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37709" y="6462688"/>
            <a:ext cx="2743200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61ED99DC-380F-4F8E-9138-B9CFAABBB9E7}" type="datetime1">
              <a:rPr lang="fi-FI" smtClean="0"/>
              <a:t>25.4.2023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037" y="6462688"/>
            <a:ext cx="411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5A4752E-92DB-D64C-89D0-412DD7A08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709" y="365126"/>
            <a:ext cx="8886209" cy="5315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88BAA58-02F8-DD48-8D10-C3E94F65AF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5966" y="6462688"/>
            <a:ext cx="2743200" cy="365125"/>
          </a:xfrm>
          <a:prstGeom prst="rect">
            <a:avLst/>
          </a:prstGeom>
          <a:ln>
            <a:noFill/>
          </a:ln>
        </p:spPr>
        <p:txBody>
          <a:bodyPr vert="horz" lIns="36000" tIns="45720" rIns="3600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>
              <a:defRPr/>
            </a:pPr>
            <a:fld id="{74D31727-65A2-4F4C-ABC2-A092C4F8DE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697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6257" y="5956388"/>
            <a:ext cx="3939485" cy="338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5594" y="4553574"/>
            <a:ext cx="1886325" cy="189557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D7ABB-9932-594B-84BD-3399901CC1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5966" y="6462688"/>
            <a:ext cx="2743200" cy="365125"/>
          </a:xfrm>
          <a:prstGeom prst="rect">
            <a:avLst/>
          </a:prstGeom>
          <a:ln>
            <a:noFill/>
          </a:ln>
        </p:spPr>
        <p:txBody>
          <a:bodyPr vert="horz" lIns="36000" tIns="45720" rIns="3600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>
              <a:defRPr/>
            </a:pPr>
            <a:fld id="{74D31727-65A2-4F4C-ABC2-A092C4F8DE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47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7709" y="1588167"/>
            <a:ext cx="5284593" cy="4523383"/>
          </a:xfrm>
        </p:spPr>
        <p:txBody>
          <a:bodyPr rIns="0"/>
          <a:lstStyle>
            <a:lvl1pPr marL="182563" indent="-182563"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/>
              <a:defRPr sz="2000" b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  <a:lvl2pPr marL="742950" indent="-285750">
              <a:buFont typeface="Arial" charset="0"/>
              <a:buChar char="•"/>
              <a:defRPr sz="1800" baseline="0">
                <a:latin typeface="Poppins" pitchFamily="2" charset="77"/>
                <a:ea typeface="Trebuchet MS" charset="0"/>
                <a:cs typeface="Poppins" pitchFamily="2" charset="77"/>
              </a:defRPr>
            </a:lvl2pPr>
            <a:lvl3pPr>
              <a:defRPr sz="1600">
                <a:latin typeface="Poppins" pitchFamily="2" charset="77"/>
                <a:cs typeface="Poppins" pitchFamily="2" charset="77"/>
              </a:defRPr>
            </a:lvl3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Master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fi-FI"/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119812" y="0"/>
            <a:ext cx="6072188" cy="6858000"/>
          </a:xfrm>
        </p:spPr>
        <p:txBody>
          <a:bodyPr rtlCol="0">
            <a:normAutofit/>
          </a:bodyPr>
          <a:lstStyle/>
          <a:p>
            <a:pPr lvl="0"/>
            <a:r>
              <a:rPr lang="fi-FI" noProof="0"/>
              <a:t>Drag picture to placeholder or click icon to add</a:t>
            </a:r>
            <a:endParaRPr lang="en-US" noProof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55966" y="6462688"/>
            <a:ext cx="2743200" cy="365125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74D31727-65A2-4F4C-ABC2-A092C4F8DE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537709" y="6462688"/>
            <a:ext cx="2743200" cy="365125"/>
          </a:xfrm>
          <a:prstGeom prst="rect">
            <a:avLst/>
          </a:prstGeom>
          <a:ln>
            <a:noFill/>
          </a:ln>
        </p:spPr>
        <p:txBody>
          <a:bodyPr vert="horz" lIns="3600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EE633419-90FE-4CF6-B710-A0A908578309}" type="datetime1">
              <a:rPr lang="fi-FI" smtClean="0"/>
              <a:t>25.4.2023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D8008E5-A4EE-3242-B97B-163220CEF38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37709" y="365126"/>
            <a:ext cx="5284593" cy="92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x-none" err="1"/>
              <a:t>Click</a:t>
            </a:r>
            <a:r>
              <a:rPr lang="fi-FI" altLang="x-none"/>
              <a:t> to </a:t>
            </a:r>
            <a:r>
              <a:rPr lang="fi-FI" altLang="x-none" err="1"/>
              <a:t>edit</a:t>
            </a:r>
            <a:r>
              <a:rPr lang="fi-FI" altLang="x-none"/>
              <a:t> Master </a:t>
            </a:r>
            <a:r>
              <a:rPr lang="fi-FI" altLang="x-none" err="1"/>
              <a:t>title</a:t>
            </a:r>
            <a:r>
              <a:rPr lang="fi-FI" altLang="x-none"/>
              <a:t> </a:t>
            </a:r>
            <a:r>
              <a:rPr lang="fi-FI" altLang="x-none" err="1"/>
              <a:t>style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471901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119812" y="0"/>
            <a:ext cx="6072188" cy="4831882"/>
          </a:xfrm>
        </p:spPr>
        <p:txBody>
          <a:bodyPr rtlCol="0">
            <a:normAutofit/>
          </a:bodyPr>
          <a:lstStyle/>
          <a:p>
            <a:pPr lvl="0"/>
            <a:r>
              <a:rPr lang="fi-FI" noProof="0"/>
              <a:t>Drag </a:t>
            </a:r>
            <a:r>
              <a:rPr lang="fi-FI" noProof="0" err="1"/>
              <a:t>picture</a:t>
            </a:r>
            <a:r>
              <a:rPr lang="fi-FI" noProof="0"/>
              <a:t> to </a:t>
            </a:r>
            <a:r>
              <a:rPr lang="fi-FI" noProof="0" err="1"/>
              <a:t>placeholder</a:t>
            </a:r>
            <a:r>
              <a:rPr lang="fi-FI" noProof="0"/>
              <a:t> </a:t>
            </a:r>
            <a:r>
              <a:rPr lang="fi-FI" noProof="0" err="1"/>
              <a:t>or</a:t>
            </a:r>
            <a:r>
              <a:rPr lang="fi-FI" noProof="0"/>
              <a:t> </a:t>
            </a:r>
            <a:r>
              <a:rPr lang="fi-FI" noProof="0" err="1"/>
              <a:t>click</a:t>
            </a:r>
            <a:r>
              <a:rPr lang="fi-FI" noProof="0"/>
              <a:t> </a:t>
            </a:r>
            <a:r>
              <a:rPr lang="fi-FI" noProof="0" err="1"/>
              <a:t>icon</a:t>
            </a:r>
            <a:r>
              <a:rPr lang="fi-FI" noProof="0"/>
              <a:t> to </a:t>
            </a:r>
            <a:r>
              <a:rPr lang="fi-FI" noProof="0" err="1"/>
              <a:t>add</a:t>
            </a:r>
            <a:endParaRPr lang="en-US" noProof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55966" y="6462688"/>
            <a:ext cx="2743200" cy="365125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4D31727-65A2-4F4C-ABC2-A092C4F8DE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537709" y="6462688"/>
            <a:ext cx="2743200" cy="365125"/>
          </a:xfrm>
          <a:prstGeom prst="rect">
            <a:avLst/>
          </a:prstGeom>
          <a:ln>
            <a:noFill/>
          </a:ln>
        </p:spPr>
        <p:txBody>
          <a:bodyPr vert="horz" lIns="3600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E1332C20-ABF7-4988-BD3D-A2853FA5B6EA}" type="datetime1">
              <a:rPr lang="fi-FI" smtClean="0"/>
              <a:t>25.4.2023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D8008E5-A4EE-3242-B97B-163220CEF38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37709" y="1318030"/>
            <a:ext cx="5284593" cy="92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altLang="x-none" err="1"/>
              <a:t>Click</a:t>
            </a:r>
            <a:r>
              <a:rPr lang="fi-FI" altLang="x-none"/>
              <a:t> to </a:t>
            </a:r>
            <a:r>
              <a:rPr lang="fi-FI" altLang="x-none" err="1"/>
              <a:t>edit</a:t>
            </a:r>
            <a:r>
              <a:rPr lang="fi-FI" altLang="x-none"/>
              <a:t> Master </a:t>
            </a:r>
            <a:r>
              <a:rPr lang="fi-FI" altLang="x-none" err="1"/>
              <a:t>title</a:t>
            </a:r>
            <a:r>
              <a:rPr lang="fi-FI" altLang="x-none"/>
              <a:t> </a:t>
            </a:r>
            <a:r>
              <a:rPr lang="fi-FI" altLang="x-none" err="1"/>
              <a:t>style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854617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37709" y="6462688"/>
            <a:ext cx="2743200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0CA1DC87-CCAF-4C37-BA82-450133EB971C}" type="datetime1">
              <a:rPr lang="fi-FI" smtClean="0"/>
              <a:t>25.4.2023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037" y="6462688"/>
            <a:ext cx="411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55966" y="6462688"/>
            <a:ext cx="2743200" cy="365125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74D31727-65A2-4F4C-ABC2-A092C4F8DE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5A4752E-92DB-D64C-89D0-412DD7A08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709" y="365126"/>
            <a:ext cx="11174866" cy="53152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52237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832668E-0272-C647-B612-BBE1775622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0" y="0"/>
            <a:ext cx="12187066" cy="1879332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37709" y="6462688"/>
            <a:ext cx="2743200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64869CAA-DD5B-498C-B600-B7A778468753}" type="datetime1">
              <a:rPr lang="fi-FI" smtClean="0"/>
              <a:t>25.4.2023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037" y="6462688"/>
            <a:ext cx="411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55966" y="6462688"/>
            <a:ext cx="2743200" cy="365125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74D31727-65A2-4F4C-ABC2-A092C4F8DE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5A4752E-92DB-D64C-89D0-412DD7A08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709" y="365126"/>
            <a:ext cx="8886209" cy="53152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548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icture with Cap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37709" y="6462688"/>
            <a:ext cx="2743200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13817AF1-6388-4BE3-957E-9502E27110B7}" type="datetime1">
              <a:rPr lang="fi-FI" smtClean="0"/>
              <a:t>25.4.2023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037" y="6462688"/>
            <a:ext cx="411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5A4752E-92DB-D64C-89D0-412DD7A08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709" y="365126"/>
            <a:ext cx="11174866" cy="53152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CF82DB8-BFAE-2846-9B13-F846328C5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5966" y="6462688"/>
            <a:ext cx="2743200" cy="365125"/>
          </a:xfrm>
          <a:prstGeom prst="rect">
            <a:avLst/>
          </a:prstGeom>
          <a:ln>
            <a:noFill/>
          </a:ln>
        </p:spPr>
        <p:txBody>
          <a:bodyPr vert="horz" lIns="36000" tIns="45720" rIns="3600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>
              <a:defRPr/>
            </a:pPr>
            <a:fld id="{74D31727-65A2-4F4C-ABC2-A092C4F8DE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649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Picture with Cap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37709" y="6462688"/>
            <a:ext cx="2743200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18E9B8AD-2109-4682-8078-A742A979D927}" type="datetime1">
              <a:rPr lang="fi-FI" smtClean="0"/>
              <a:t>25.4.2023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037" y="6462688"/>
            <a:ext cx="411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5A4752E-92DB-D64C-89D0-412DD7A08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709" y="365126"/>
            <a:ext cx="11174866" cy="53152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6B2A288-9283-144D-B47C-65239D16E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5966" y="6462688"/>
            <a:ext cx="2743200" cy="365125"/>
          </a:xfrm>
          <a:prstGeom prst="rect">
            <a:avLst/>
          </a:prstGeom>
          <a:ln>
            <a:noFill/>
          </a:ln>
        </p:spPr>
        <p:txBody>
          <a:bodyPr vert="horz" lIns="36000" tIns="45720" rIns="3600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>
              <a:defRPr/>
            </a:pPr>
            <a:fld id="{74D31727-65A2-4F4C-ABC2-A092C4F8DE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63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37709" y="6388800"/>
            <a:ext cx="2743200" cy="365125"/>
          </a:xfrm>
          <a:prstGeom prst="rect">
            <a:avLst/>
          </a:prstGeom>
          <a:ln>
            <a:noFill/>
          </a:ln>
        </p:spPr>
        <p:txBody>
          <a:bodyPr vert="horz" lIns="3600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5DE26C2A-DBF8-4750-873D-BC738D185EC2}" type="datetime1">
              <a:rPr lang="fi-FI" smtClean="0"/>
              <a:t>25.4.2023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692661-C635-DC47-8FCA-6B770EB9B5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8000" y="-1"/>
            <a:ext cx="12288000" cy="691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1FDF55-6B4A-1748-BADD-47939822F1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2197" y="2017965"/>
            <a:ext cx="5707606" cy="259125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09966" y="4381963"/>
            <a:ext cx="7297159" cy="1876794"/>
          </a:xfrm>
        </p:spPr>
        <p:txBody>
          <a:bodyPr lIns="0" tIns="0" rIns="0" anchor="t" anchorCtr="0">
            <a:noAutofit/>
          </a:bodyPr>
          <a:lstStyle>
            <a:lvl1pPr algn="ctr">
              <a:defRPr sz="2600"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20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7709" y="1671783"/>
            <a:ext cx="8925887" cy="3722254"/>
          </a:xfrm>
        </p:spPr>
        <p:txBody>
          <a:bodyPr rIns="0"/>
          <a:lstStyle>
            <a:lvl1pPr marL="182563" indent="-182563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tabLst/>
              <a:defRPr sz="2200" b="0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  <a:lvl2pPr marL="742950" indent="-285750">
              <a:spcBef>
                <a:spcPts val="200"/>
              </a:spcBef>
              <a:spcAft>
                <a:spcPts val="400"/>
              </a:spcAft>
              <a:buFont typeface="Arial" charset="0"/>
              <a:buChar char="•"/>
              <a:defRPr sz="1800" b="0" i="0" baseline="0">
                <a:latin typeface="Poppins" pitchFamily="2" charset="77"/>
                <a:ea typeface="Trebuchet MS" charset="0"/>
                <a:cs typeface="Poppins" pitchFamily="2" charset="77"/>
              </a:defRPr>
            </a:lvl2pPr>
            <a:lvl3pPr>
              <a:spcBef>
                <a:spcPts val="200"/>
              </a:spcBef>
              <a:spcAft>
                <a:spcPts val="1000"/>
              </a:spcAft>
              <a:defRPr sz="1800" b="0" i="0">
                <a:latin typeface="Poppins" pitchFamily="2" charset="77"/>
                <a:cs typeface="Poppins" pitchFamily="2" charset="77"/>
              </a:defRPr>
            </a:lvl3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Master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fi-FI"/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37709" y="6462688"/>
            <a:ext cx="2743200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66788E1F-F8B9-4DD5-BB26-85DA18E1DFA1}" type="datetime1">
              <a:rPr lang="fi-FI" smtClean="0"/>
              <a:t>25.4.2023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037" y="6462688"/>
            <a:ext cx="411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82757E55-50FF-1140-B686-18EE7DEBF24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37709" y="365126"/>
            <a:ext cx="8925887" cy="5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x-none" err="1"/>
              <a:t>Click</a:t>
            </a:r>
            <a:r>
              <a:rPr lang="fi-FI" altLang="x-none"/>
              <a:t> to </a:t>
            </a:r>
            <a:r>
              <a:rPr lang="fi-FI" altLang="x-none" err="1"/>
              <a:t>edit</a:t>
            </a:r>
            <a:r>
              <a:rPr lang="fi-FI" altLang="x-none"/>
              <a:t> Master </a:t>
            </a:r>
            <a:r>
              <a:rPr lang="fi-FI" altLang="x-none" err="1"/>
              <a:t>title</a:t>
            </a:r>
            <a:r>
              <a:rPr lang="fi-FI" altLang="x-none"/>
              <a:t> </a:t>
            </a:r>
            <a:r>
              <a:rPr lang="fi-FI" altLang="x-none" err="1"/>
              <a:t>style</a:t>
            </a:r>
            <a:endParaRPr lang="en-US" altLang="x-none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563E1C7A-266F-492A-AA0C-C3F3034DE7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5326" y="365126"/>
            <a:ext cx="964659" cy="964659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4FF11D0-6690-184C-87B5-667063265A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5966" y="6462688"/>
            <a:ext cx="2743200" cy="365125"/>
          </a:xfrm>
          <a:prstGeom prst="rect">
            <a:avLst/>
          </a:prstGeom>
          <a:ln>
            <a:noFill/>
          </a:ln>
        </p:spPr>
        <p:txBody>
          <a:bodyPr vert="horz" lIns="36000" tIns="45720" rIns="3600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>
              <a:defRPr/>
            </a:pPr>
            <a:fld id="{74D31727-65A2-4F4C-ABC2-A092C4F8DE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650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37709" y="6388800"/>
            <a:ext cx="2743200" cy="365125"/>
          </a:xfrm>
          <a:prstGeom prst="rect">
            <a:avLst/>
          </a:prstGeom>
          <a:ln>
            <a:noFill/>
          </a:ln>
        </p:spPr>
        <p:txBody>
          <a:bodyPr vert="horz" lIns="3600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E84FFB20-14EB-4523-9680-14F8F1AC9722}" type="datetime1">
              <a:rPr lang="fi-FI" smtClean="0"/>
              <a:t>25.4.2023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692661-C635-DC47-8FCA-6B770EB9B5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2316" y="-1"/>
            <a:ext cx="12276632" cy="6912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47421" y="4381963"/>
            <a:ext cx="7297159" cy="1876794"/>
          </a:xfrm>
        </p:spPr>
        <p:txBody>
          <a:bodyPr lIns="0" tIns="0" rIns="0" anchor="t" anchorCtr="0">
            <a:noAutofit/>
          </a:bodyPr>
          <a:lstStyle>
            <a:lvl1pPr algn="ctr">
              <a:defRPr sz="2600"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31C4A3-98CA-754B-A7A8-870C369BD0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4379" y="1499821"/>
            <a:ext cx="5423242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1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692661-C635-DC47-8FCA-6B770EB9B5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74" y="0"/>
            <a:ext cx="12221492" cy="6877373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7ECC524F-94B5-B147-A9CF-C595C7966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015" y="1923338"/>
            <a:ext cx="10515600" cy="531520"/>
          </a:xfrm>
        </p:spPr>
        <p:txBody>
          <a:bodyPr/>
          <a:lstStyle>
            <a:lvl1pPr algn="ctr">
              <a:defRPr lang="fi-FI" sz="4000" b="1" i="0" kern="1200" dirty="0">
                <a:solidFill>
                  <a:schemeClr val="bg1"/>
                </a:solidFill>
                <a:latin typeface="Poppins Black" pitchFamily="2" charset="77"/>
                <a:ea typeface="Poppins Black" pitchFamily="2" charset="77"/>
                <a:cs typeface="Poppins Black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373DCB-E19A-A846-AD88-D784CF19B2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5966" y="6462688"/>
            <a:ext cx="2743200" cy="365125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4D31727-65A2-4F4C-ABC2-A092C4F8DE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50A22E-9E46-174C-9BBE-8F74C13D9A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5175" y="5403979"/>
            <a:ext cx="2516130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935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692661-C635-DC47-8FCA-6B770EB9B5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74" y="0"/>
            <a:ext cx="12221492" cy="6877373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373DCB-E19A-A846-AD88-D784CF19B2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5966" y="6462688"/>
            <a:ext cx="2743200" cy="365125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4D31727-65A2-4F4C-ABC2-A092C4F8DE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A6F4D51-1E66-5B4B-9FC6-2A8CFE2E0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709" y="737358"/>
            <a:ext cx="10515600" cy="531520"/>
          </a:xfrm>
        </p:spPr>
        <p:txBody>
          <a:bodyPr/>
          <a:lstStyle>
            <a:lvl1pPr algn="ctr">
              <a:defRPr lang="en-US" sz="4000" b="1" i="0" kern="1200" dirty="0" smtClean="0">
                <a:solidFill>
                  <a:schemeClr val="bg1"/>
                </a:solidFill>
                <a:latin typeface="Poppins Black" pitchFamily="2" charset="77"/>
                <a:ea typeface="Poppins Black" pitchFamily="2" charset="77"/>
                <a:cs typeface="Poppins Black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0515A6E-FD2B-E243-8994-999E136B54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5509" y="1620955"/>
            <a:ext cx="9000000" cy="1959643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564D3C-7365-6142-A7F1-CF2F26B12A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5175" y="5403979"/>
            <a:ext cx="2516130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6520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Picture with Cap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C051ED-DC05-4647-A86E-63995C473E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4112262"/>
            <a:ext cx="12187066" cy="2745738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37709" y="6462688"/>
            <a:ext cx="2743200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B76A7834-2DC5-46D0-B5E0-A03541AC35DB}" type="datetime1">
              <a:rPr lang="fi-FI" smtClean="0"/>
              <a:t>25.4.2023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037" y="6462688"/>
            <a:ext cx="411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55966" y="6462688"/>
            <a:ext cx="2743200" cy="365125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4D31727-65A2-4F4C-ABC2-A092C4F8DE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5A4752E-92DB-D64C-89D0-412DD7A08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709" y="365126"/>
            <a:ext cx="11360377" cy="53152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1C2189-3DD0-2D48-ABE3-489733EFEF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5175" y="5403979"/>
            <a:ext cx="2516130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0279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37709" y="6462688"/>
            <a:ext cx="2743200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1CDF5514-0AA0-4579-8A27-A4F714EAF329}" type="datetime1">
              <a:rPr lang="fi-FI" smtClean="0"/>
              <a:t>25.4.2023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037" y="6462688"/>
            <a:ext cx="411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55966" y="6462688"/>
            <a:ext cx="2743200" cy="365125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74D31727-65A2-4F4C-ABC2-A092C4F8DE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5A4752E-92DB-D64C-89D0-412DD7A08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709" y="365126"/>
            <a:ext cx="11174866" cy="53152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763977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832668E-0272-C647-B612-BBE1775622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0" y="0"/>
            <a:ext cx="12187066" cy="1879332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37709" y="6462688"/>
            <a:ext cx="2743200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BD17F1EF-ABE6-40DC-B7E9-F498161871FD}" type="datetime1">
              <a:rPr lang="fi-FI" smtClean="0"/>
              <a:t>25.4.2023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037" y="6462688"/>
            <a:ext cx="411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55966" y="6462688"/>
            <a:ext cx="2743200" cy="365125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74D31727-65A2-4F4C-ABC2-A092C4F8DE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5A4752E-92DB-D64C-89D0-412DD7A08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709" y="365126"/>
            <a:ext cx="8886209" cy="53152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83241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95137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63FCF0-903E-A946-B69E-60A8117658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4469363"/>
            <a:ext cx="12187066" cy="2388637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37709" y="6462688"/>
            <a:ext cx="2743200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A89C69DA-EF4E-4AFA-9761-CC2B42346EFC}" type="datetime1">
              <a:rPr lang="fi-FI" smtClean="0"/>
              <a:t>25.4.2023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037" y="6462688"/>
            <a:ext cx="411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55966" y="6462688"/>
            <a:ext cx="2743200" cy="365125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4D31727-65A2-4F4C-ABC2-A092C4F8DE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5A4752E-92DB-D64C-89D0-412DD7A08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709" y="365126"/>
            <a:ext cx="8886209" cy="53152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460700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Picture with Cap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37709" y="6462688"/>
            <a:ext cx="2743200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0211F9C5-C002-49A5-BE13-B7054B05A696}" type="datetime1">
              <a:rPr lang="fi-FI" smtClean="0"/>
              <a:t>25.4.2023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037" y="6462688"/>
            <a:ext cx="411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55966" y="6462688"/>
            <a:ext cx="2743200" cy="365125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4D31727-65A2-4F4C-ABC2-A092C4F8DE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5A4752E-92DB-D64C-89D0-412DD7A08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709" y="365126"/>
            <a:ext cx="11174866" cy="53152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951293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0069721-0E36-43DD-9AF2-B22355827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E1612E-25FA-495F-9E7A-A0FB02DFB2F8}" type="datetime1">
              <a:rPr lang="fi-FI" smtClean="0"/>
              <a:t>25.4.2023</a:t>
            </a:fld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79CAE18-DB50-4791-BBD1-75955EDF2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C8052EB-9536-48C9-B7DF-DCFF37797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31727-65A2-4F4C-ABC2-A092C4F8DE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82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37709" y="6462688"/>
            <a:ext cx="2743200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CCD79821-8384-4A48-AC8C-0B085C34F920}" type="datetime1">
              <a:rPr lang="fi-FI" smtClean="0"/>
              <a:t>25.4.2023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037" y="6462688"/>
            <a:ext cx="411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5A4752E-92DB-D64C-89D0-412DD7A08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709" y="365126"/>
            <a:ext cx="11174866" cy="53152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958F64D-C561-E543-B2C6-ECCF323E2A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5966" y="6462688"/>
            <a:ext cx="2743200" cy="365125"/>
          </a:xfrm>
          <a:prstGeom prst="rect">
            <a:avLst/>
          </a:prstGeom>
          <a:ln>
            <a:noFill/>
          </a:ln>
        </p:spPr>
        <p:txBody>
          <a:bodyPr vert="horz" lIns="36000" tIns="45720" rIns="3600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>
              <a:defRPr/>
            </a:pPr>
            <a:fld id="{74D31727-65A2-4F4C-ABC2-A092C4F8DE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337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90970D-5E38-FA9E-DB67-A693B67660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8A8688D-95D0-7848-FB74-B00EAE8A0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2668933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3093A5-36C1-DDD0-ABD2-1E0E4A2E3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E4D1D50-FF5A-CEEC-8FE0-96263BC010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42748955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9972000" cy="5136204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4304F-90A9-447E-A64C-03D2D55A7B5D}" type="datetime1">
              <a:rPr lang="fi-FI" smtClean="0"/>
              <a:t>25.4.2023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20513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1-palst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84919" y="1835151"/>
            <a:ext cx="8978900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407990" indent="-455989">
              <a:spcAft>
                <a:spcPts val="8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719649" indent="-239178">
              <a:spcAft>
                <a:spcPts val="800"/>
              </a:spcAft>
              <a:defRPr b="0" i="0" cap="none"/>
            </a:lvl2pPr>
            <a:lvl3pPr marL="1055974">
              <a:spcAft>
                <a:spcPts val="800"/>
              </a:spcAft>
              <a:defRPr b="0" i="0" cap="none"/>
            </a:lvl3pPr>
            <a:lvl4pPr marL="1343966">
              <a:spcAft>
                <a:spcPts val="800"/>
              </a:spcAft>
              <a:defRPr b="0" i="0" cap="none"/>
            </a:lvl4pPr>
            <a:lvl5pPr marL="1631959">
              <a:spcAft>
                <a:spcPts val="800"/>
              </a:spcAft>
              <a:defRPr b="0" i="0" cap="none"/>
            </a:lvl5pPr>
          </a:lstStyle>
          <a:p>
            <a:pPr lvl="0"/>
            <a:r>
              <a:rPr lang="fi-FI" dirty="0"/>
              <a:t>Click to </a:t>
            </a:r>
            <a:br>
              <a:rPr lang="fi-FI" dirty="0"/>
            </a:br>
            <a:r>
              <a:rPr lang="fi-FI" dirty="0"/>
              <a:t>edit master text styles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179881" y="506413"/>
            <a:ext cx="9883936" cy="99853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/>
              <a:t>Sisällysluettelo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2936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2-palstaa">
    <p:bg>
      <p:bgPr>
        <a:solidFill>
          <a:srgbClr val="7DCD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179881" y="506413"/>
            <a:ext cx="9883936" cy="99853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/>
              <a:t>Sisällysluettelo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84920" y="1835151"/>
            <a:ext cx="4408961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407990" indent="-455989">
              <a:spcAft>
                <a:spcPts val="800"/>
              </a:spcAft>
              <a:buFont typeface="+mj-lt"/>
              <a:buAutoNum type="arabicPeriod"/>
              <a:defRPr b="1" cap="none" baseline="0">
                <a:solidFill>
                  <a:srgbClr val="FFFFFF"/>
                </a:solidFill>
              </a:defRPr>
            </a:lvl1pPr>
            <a:lvl2pPr marL="719649" indent="-239178">
              <a:spcAft>
                <a:spcPts val="800"/>
              </a:spcAft>
              <a:defRPr b="0" i="0" cap="none"/>
            </a:lvl2pPr>
            <a:lvl3pPr marL="1055974">
              <a:spcAft>
                <a:spcPts val="800"/>
              </a:spcAft>
              <a:defRPr b="0" i="0" cap="none"/>
            </a:lvl3pPr>
            <a:lvl4pPr marL="1343966">
              <a:spcAft>
                <a:spcPts val="800"/>
              </a:spcAft>
              <a:defRPr b="0" i="0" cap="none"/>
            </a:lvl4pPr>
            <a:lvl5pPr marL="1631959">
              <a:spcAft>
                <a:spcPts val="800"/>
              </a:spcAft>
              <a:defRPr b="0" i="0" cap="none"/>
            </a:lvl5pPr>
          </a:lstStyle>
          <a:p>
            <a:pPr lvl="0"/>
            <a:r>
              <a:rPr lang="fi-FI" dirty="0"/>
              <a:t>Click to edit master text styles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813963" y="1835151"/>
            <a:ext cx="4249856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407990" indent="-457189">
              <a:spcAft>
                <a:spcPts val="8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719649" indent="-239178">
              <a:spcAft>
                <a:spcPts val="800"/>
              </a:spcAft>
              <a:defRPr b="0" i="0" cap="none"/>
            </a:lvl2pPr>
            <a:lvl3pPr marL="1055974">
              <a:spcAft>
                <a:spcPts val="800"/>
              </a:spcAft>
              <a:defRPr b="0" i="0" cap="none"/>
            </a:lvl3pPr>
            <a:lvl4pPr marL="1343966">
              <a:spcAft>
                <a:spcPts val="800"/>
              </a:spcAft>
              <a:defRPr b="0" i="0" cap="none"/>
            </a:lvl4pPr>
            <a:lvl5pPr marL="1631959">
              <a:spcAft>
                <a:spcPts val="800"/>
              </a:spcAft>
              <a:defRPr b="0" i="0" cap="none"/>
            </a:lvl5pPr>
          </a:lstStyle>
          <a:p>
            <a:pPr lvl="0"/>
            <a:r>
              <a:rPr lang="fi-FI" dirty="0"/>
              <a:t>Click to edit master text styles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35495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703231" y="2402541"/>
            <a:ext cx="10788284" cy="3211547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7466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5012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703231" y="3008306"/>
            <a:ext cx="10788284" cy="1847183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7466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Kiitos!</a:t>
            </a:r>
            <a:endParaRPr lang="en-US" dirty="0"/>
          </a:p>
        </p:txBody>
      </p:sp>
      <p:pic>
        <p:nvPicPr>
          <p:cNvPr id="2" name="Picture 1" descr="LILJA_VALKOINEN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5076" y="1471828"/>
            <a:ext cx="902480" cy="125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4970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sin_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RKUABO_WHITE-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209" y="5894974"/>
            <a:ext cx="1362096" cy="713620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420000"/>
          </a:xfr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2133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179881" y="4408597"/>
            <a:ext cx="10177267" cy="1941403"/>
          </a:xfrm>
          <a:noFill/>
        </p:spPr>
        <p:txBody>
          <a:bodyPr lIns="0" tIns="0" rIns="0" bIns="0">
            <a:noAutofit/>
          </a:bodyPr>
          <a:lstStyle>
            <a:lvl1pPr marL="16933" indent="0">
              <a:lnSpc>
                <a:spcPts val="2933"/>
              </a:lnSpc>
              <a:buFontTx/>
              <a:buNone/>
              <a:defRPr sz="2267" baseline="0"/>
            </a:lvl1pPr>
            <a:lvl2pPr marL="0" indent="-239994">
              <a:lnSpc>
                <a:spcPts val="2933"/>
              </a:lnSpc>
              <a:buFont typeface="Arial"/>
              <a:buChar char="•"/>
              <a:defRPr sz="2267" baseline="0"/>
            </a:lvl2pPr>
            <a:lvl3pPr marL="719982" indent="-239994">
              <a:lnSpc>
                <a:spcPts val="2933"/>
              </a:lnSpc>
              <a:buSzPct val="90000"/>
              <a:buFont typeface="Lucida Grande"/>
              <a:buChar char="-"/>
              <a:defRPr sz="2267" baseline="0"/>
            </a:lvl3pPr>
            <a:lvl4pPr>
              <a:lnSpc>
                <a:spcPts val="2533"/>
              </a:lnSpc>
              <a:defRPr sz="2133"/>
            </a:lvl4pPr>
            <a:lvl5pPr>
              <a:lnSpc>
                <a:spcPts val="2533"/>
              </a:lnSpc>
              <a:defRPr sz="2133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179881" y="3760615"/>
            <a:ext cx="10177267" cy="6479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1620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ChangeAspect="1"/>
          </p:cNvSpPr>
          <p:nvPr userDrawn="1"/>
        </p:nvSpPr>
        <p:spPr bwMode="auto">
          <a:xfrm>
            <a:off x="10887581" y="0"/>
            <a:ext cx="1304878" cy="6858000"/>
          </a:xfrm>
          <a:custGeom>
            <a:avLst/>
            <a:gdLst>
              <a:gd name="T0" fmla="*/ 0 w 2700"/>
              <a:gd name="T1" fmla="*/ 34 h 14300"/>
              <a:gd name="T2" fmla="*/ 440 w 2700"/>
              <a:gd name="T3" fmla="*/ 301 h 14300"/>
              <a:gd name="T4" fmla="*/ 440 w 2700"/>
              <a:gd name="T5" fmla="*/ 606 h 14300"/>
              <a:gd name="T6" fmla="*/ 0 w 2700"/>
              <a:gd name="T7" fmla="*/ 873 h 14300"/>
              <a:gd name="T8" fmla="*/ 440 w 2700"/>
              <a:gd name="T9" fmla="*/ 1140 h 14300"/>
              <a:gd name="T10" fmla="*/ 440 w 2700"/>
              <a:gd name="T11" fmla="*/ 1445 h 14300"/>
              <a:gd name="T12" fmla="*/ 0 w 2700"/>
              <a:gd name="T13" fmla="*/ 1710 h 14300"/>
              <a:gd name="T14" fmla="*/ 440 w 2700"/>
              <a:gd name="T15" fmla="*/ 1977 h 14300"/>
              <a:gd name="T16" fmla="*/ 440 w 2700"/>
              <a:gd name="T17" fmla="*/ 2282 h 14300"/>
              <a:gd name="T18" fmla="*/ 0 w 2700"/>
              <a:gd name="T19" fmla="*/ 2548 h 14300"/>
              <a:gd name="T20" fmla="*/ 440 w 2700"/>
              <a:gd name="T21" fmla="*/ 2815 h 14300"/>
              <a:gd name="T22" fmla="*/ 440 w 2700"/>
              <a:gd name="T23" fmla="*/ 3120 h 14300"/>
              <a:gd name="T24" fmla="*/ 0 w 2700"/>
              <a:gd name="T25" fmla="*/ 3387 h 14300"/>
              <a:gd name="T26" fmla="*/ 440 w 2700"/>
              <a:gd name="T27" fmla="*/ 3654 h 14300"/>
              <a:gd name="T28" fmla="*/ 440 w 2700"/>
              <a:gd name="T29" fmla="*/ 3959 h 14300"/>
              <a:gd name="T30" fmla="*/ 0 w 2700"/>
              <a:gd name="T31" fmla="*/ 4226 h 14300"/>
              <a:gd name="T32" fmla="*/ 440 w 2700"/>
              <a:gd name="T33" fmla="*/ 4493 h 14300"/>
              <a:gd name="T34" fmla="*/ 440 w 2700"/>
              <a:gd name="T35" fmla="*/ 4798 h 14300"/>
              <a:gd name="T36" fmla="*/ 0 w 2700"/>
              <a:gd name="T37" fmla="*/ 5066 h 14300"/>
              <a:gd name="T38" fmla="*/ 440 w 2700"/>
              <a:gd name="T39" fmla="*/ 5333 h 14300"/>
              <a:gd name="T40" fmla="*/ 440 w 2700"/>
              <a:gd name="T41" fmla="*/ 5638 h 14300"/>
              <a:gd name="T42" fmla="*/ 0 w 2700"/>
              <a:gd name="T43" fmla="*/ 5904 h 14300"/>
              <a:gd name="T44" fmla="*/ 440 w 2700"/>
              <a:gd name="T45" fmla="*/ 6172 h 14300"/>
              <a:gd name="T46" fmla="*/ 440 w 2700"/>
              <a:gd name="T47" fmla="*/ 6476 h 14300"/>
              <a:gd name="T48" fmla="*/ 0 w 2700"/>
              <a:gd name="T49" fmla="*/ 6741 h 14300"/>
              <a:gd name="T50" fmla="*/ 440 w 2700"/>
              <a:gd name="T51" fmla="*/ 7008 h 14300"/>
              <a:gd name="T52" fmla="*/ 440 w 2700"/>
              <a:gd name="T53" fmla="*/ 7313 h 14300"/>
              <a:gd name="T54" fmla="*/ 0 w 2700"/>
              <a:gd name="T55" fmla="*/ 7580 h 14300"/>
              <a:gd name="T56" fmla="*/ 440 w 2700"/>
              <a:gd name="T57" fmla="*/ 7847 h 14300"/>
              <a:gd name="T58" fmla="*/ 440 w 2700"/>
              <a:gd name="T59" fmla="*/ 8152 h 14300"/>
              <a:gd name="T60" fmla="*/ 0 w 2700"/>
              <a:gd name="T61" fmla="*/ 8419 h 14300"/>
              <a:gd name="T62" fmla="*/ 440 w 2700"/>
              <a:gd name="T63" fmla="*/ 8686 h 14300"/>
              <a:gd name="T64" fmla="*/ 440 w 2700"/>
              <a:gd name="T65" fmla="*/ 8991 h 14300"/>
              <a:gd name="T66" fmla="*/ 0 w 2700"/>
              <a:gd name="T67" fmla="*/ 9257 h 14300"/>
              <a:gd name="T68" fmla="*/ 440 w 2700"/>
              <a:gd name="T69" fmla="*/ 9525 h 14300"/>
              <a:gd name="T70" fmla="*/ 543 w 2700"/>
              <a:gd name="T71" fmla="*/ 9707 h 14300"/>
              <a:gd name="T72" fmla="*/ 92 w 2700"/>
              <a:gd name="T73" fmla="*/ 9979 h 14300"/>
              <a:gd name="T74" fmla="*/ 101 w 2700"/>
              <a:gd name="T75" fmla="*/ 10277 h 14300"/>
              <a:gd name="T76" fmla="*/ 543 w 2700"/>
              <a:gd name="T77" fmla="*/ 10547 h 14300"/>
              <a:gd name="T78" fmla="*/ 96 w 2700"/>
              <a:gd name="T79" fmla="*/ 10817 h 14300"/>
              <a:gd name="T80" fmla="*/ 101 w 2700"/>
              <a:gd name="T81" fmla="*/ 11116 h 14300"/>
              <a:gd name="T82" fmla="*/ 543 w 2700"/>
              <a:gd name="T83" fmla="*/ 11385 h 14300"/>
              <a:gd name="T84" fmla="*/ 96 w 2700"/>
              <a:gd name="T85" fmla="*/ 11655 h 14300"/>
              <a:gd name="T86" fmla="*/ 101 w 2700"/>
              <a:gd name="T87" fmla="*/ 11953 h 14300"/>
              <a:gd name="T88" fmla="*/ 543 w 2700"/>
              <a:gd name="T89" fmla="*/ 12222 h 14300"/>
              <a:gd name="T90" fmla="*/ 96 w 2700"/>
              <a:gd name="T91" fmla="*/ 12493 h 14300"/>
              <a:gd name="T92" fmla="*/ 101 w 2700"/>
              <a:gd name="T93" fmla="*/ 12792 h 14300"/>
              <a:gd name="T94" fmla="*/ 543 w 2700"/>
              <a:gd name="T95" fmla="*/ 13061 h 14300"/>
              <a:gd name="T96" fmla="*/ 96 w 2700"/>
              <a:gd name="T97" fmla="*/ 13331 h 14300"/>
              <a:gd name="T98" fmla="*/ 101 w 2700"/>
              <a:gd name="T99" fmla="*/ 13631 h 14300"/>
              <a:gd name="T100" fmla="*/ 543 w 2700"/>
              <a:gd name="T101" fmla="*/ 13900 h 14300"/>
              <a:gd name="T102" fmla="*/ 96 w 2700"/>
              <a:gd name="T103" fmla="*/ 14170 h 14300"/>
              <a:gd name="T104" fmla="*/ 2700 w 2700"/>
              <a:gd name="T105" fmla="*/ 14300 h 14300"/>
              <a:gd name="T106" fmla="*/ 3 w 2700"/>
              <a:gd name="T107" fmla="*/ 0 h 14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00" h="14300">
                <a:moveTo>
                  <a:pt x="3" y="0"/>
                </a:moveTo>
                <a:cubicBezTo>
                  <a:pt x="1" y="11"/>
                  <a:pt x="0" y="22"/>
                  <a:pt x="0" y="34"/>
                </a:cubicBezTo>
                <a:cubicBezTo>
                  <a:pt x="0" y="102"/>
                  <a:pt x="40" y="159"/>
                  <a:pt x="101" y="185"/>
                </a:cubicBezTo>
                <a:cubicBezTo>
                  <a:pt x="105" y="186"/>
                  <a:pt x="440" y="301"/>
                  <a:pt x="440" y="301"/>
                </a:cubicBezTo>
                <a:cubicBezTo>
                  <a:pt x="440" y="301"/>
                  <a:pt x="543" y="338"/>
                  <a:pt x="543" y="454"/>
                </a:cubicBezTo>
                <a:cubicBezTo>
                  <a:pt x="543" y="523"/>
                  <a:pt x="501" y="582"/>
                  <a:pt x="440" y="606"/>
                </a:cubicBezTo>
                <a:cubicBezTo>
                  <a:pt x="437" y="607"/>
                  <a:pt x="96" y="724"/>
                  <a:pt x="96" y="724"/>
                </a:cubicBezTo>
                <a:cubicBezTo>
                  <a:pt x="96" y="724"/>
                  <a:pt x="0" y="756"/>
                  <a:pt x="0" y="873"/>
                </a:cubicBezTo>
                <a:cubicBezTo>
                  <a:pt x="0" y="940"/>
                  <a:pt x="40" y="998"/>
                  <a:pt x="101" y="1023"/>
                </a:cubicBezTo>
                <a:cubicBezTo>
                  <a:pt x="105" y="1025"/>
                  <a:pt x="440" y="1140"/>
                  <a:pt x="440" y="1140"/>
                </a:cubicBezTo>
                <a:cubicBezTo>
                  <a:pt x="440" y="1140"/>
                  <a:pt x="543" y="1177"/>
                  <a:pt x="543" y="1292"/>
                </a:cubicBezTo>
                <a:cubicBezTo>
                  <a:pt x="543" y="1362"/>
                  <a:pt x="501" y="1421"/>
                  <a:pt x="440" y="1445"/>
                </a:cubicBezTo>
                <a:cubicBezTo>
                  <a:pt x="437" y="1446"/>
                  <a:pt x="96" y="1562"/>
                  <a:pt x="96" y="1562"/>
                </a:cubicBezTo>
                <a:cubicBezTo>
                  <a:pt x="96" y="1562"/>
                  <a:pt x="0" y="1602"/>
                  <a:pt x="0" y="1710"/>
                </a:cubicBezTo>
                <a:cubicBezTo>
                  <a:pt x="0" y="1777"/>
                  <a:pt x="40" y="1835"/>
                  <a:pt x="101" y="1860"/>
                </a:cubicBezTo>
                <a:cubicBezTo>
                  <a:pt x="105" y="1862"/>
                  <a:pt x="440" y="1977"/>
                  <a:pt x="440" y="1977"/>
                </a:cubicBezTo>
                <a:cubicBezTo>
                  <a:pt x="440" y="1977"/>
                  <a:pt x="543" y="2013"/>
                  <a:pt x="543" y="2129"/>
                </a:cubicBezTo>
                <a:cubicBezTo>
                  <a:pt x="543" y="2199"/>
                  <a:pt x="501" y="2258"/>
                  <a:pt x="440" y="2282"/>
                </a:cubicBezTo>
                <a:cubicBezTo>
                  <a:pt x="437" y="2283"/>
                  <a:pt x="96" y="2400"/>
                  <a:pt x="96" y="2400"/>
                </a:cubicBezTo>
                <a:cubicBezTo>
                  <a:pt x="96" y="2400"/>
                  <a:pt x="0" y="2431"/>
                  <a:pt x="0" y="2548"/>
                </a:cubicBezTo>
                <a:cubicBezTo>
                  <a:pt x="0" y="2616"/>
                  <a:pt x="40" y="2674"/>
                  <a:pt x="101" y="2699"/>
                </a:cubicBezTo>
                <a:cubicBezTo>
                  <a:pt x="105" y="2700"/>
                  <a:pt x="440" y="2815"/>
                  <a:pt x="440" y="2815"/>
                </a:cubicBezTo>
                <a:cubicBezTo>
                  <a:pt x="440" y="2815"/>
                  <a:pt x="543" y="2852"/>
                  <a:pt x="543" y="2968"/>
                </a:cubicBezTo>
                <a:cubicBezTo>
                  <a:pt x="543" y="3037"/>
                  <a:pt x="501" y="3096"/>
                  <a:pt x="440" y="3120"/>
                </a:cubicBezTo>
                <a:cubicBezTo>
                  <a:pt x="437" y="3121"/>
                  <a:pt x="96" y="3239"/>
                  <a:pt x="96" y="3239"/>
                </a:cubicBezTo>
                <a:cubicBezTo>
                  <a:pt x="96" y="3239"/>
                  <a:pt x="0" y="3278"/>
                  <a:pt x="0" y="3387"/>
                </a:cubicBezTo>
                <a:cubicBezTo>
                  <a:pt x="0" y="3455"/>
                  <a:pt x="40" y="3513"/>
                  <a:pt x="101" y="3538"/>
                </a:cubicBezTo>
                <a:cubicBezTo>
                  <a:pt x="105" y="3539"/>
                  <a:pt x="440" y="3654"/>
                  <a:pt x="440" y="3654"/>
                </a:cubicBezTo>
                <a:cubicBezTo>
                  <a:pt x="440" y="3654"/>
                  <a:pt x="543" y="3691"/>
                  <a:pt x="543" y="3807"/>
                </a:cubicBezTo>
                <a:cubicBezTo>
                  <a:pt x="543" y="3876"/>
                  <a:pt x="501" y="3935"/>
                  <a:pt x="440" y="3959"/>
                </a:cubicBezTo>
                <a:cubicBezTo>
                  <a:pt x="437" y="3960"/>
                  <a:pt x="96" y="4077"/>
                  <a:pt x="96" y="4077"/>
                </a:cubicBezTo>
                <a:cubicBezTo>
                  <a:pt x="96" y="4077"/>
                  <a:pt x="0" y="4109"/>
                  <a:pt x="0" y="4226"/>
                </a:cubicBezTo>
                <a:cubicBezTo>
                  <a:pt x="0" y="4293"/>
                  <a:pt x="40" y="4351"/>
                  <a:pt x="101" y="4377"/>
                </a:cubicBezTo>
                <a:cubicBezTo>
                  <a:pt x="105" y="4378"/>
                  <a:pt x="440" y="4493"/>
                  <a:pt x="440" y="4493"/>
                </a:cubicBezTo>
                <a:cubicBezTo>
                  <a:pt x="440" y="4493"/>
                  <a:pt x="543" y="4530"/>
                  <a:pt x="543" y="4646"/>
                </a:cubicBezTo>
                <a:cubicBezTo>
                  <a:pt x="543" y="4715"/>
                  <a:pt x="501" y="4774"/>
                  <a:pt x="440" y="4798"/>
                </a:cubicBezTo>
                <a:cubicBezTo>
                  <a:pt x="437" y="4799"/>
                  <a:pt x="92" y="4918"/>
                  <a:pt x="92" y="4918"/>
                </a:cubicBezTo>
                <a:cubicBezTo>
                  <a:pt x="92" y="4918"/>
                  <a:pt x="0" y="4949"/>
                  <a:pt x="0" y="5066"/>
                </a:cubicBezTo>
                <a:cubicBezTo>
                  <a:pt x="0" y="5133"/>
                  <a:pt x="40" y="5191"/>
                  <a:pt x="101" y="5216"/>
                </a:cubicBezTo>
                <a:cubicBezTo>
                  <a:pt x="105" y="5218"/>
                  <a:pt x="440" y="5333"/>
                  <a:pt x="440" y="5333"/>
                </a:cubicBezTo>
                <a:cubicBezTo>
                  <a:pt x="440" y="5333"/>
                  <a:pt x="543" y="5370"/>
                  <a:pt x="543" y="5485"/>
                </a:cubicBezTo>
                <a:cubicBezTo>
                  <a:pt x="543" y="5555"/>
                  <a:pt x="501" y="5614"/>
                  <a:pt x="440" y="5638"/>
                </a:cubicBezTo>
                <a:cubicBezTo>
                  <a:pt x="437" y="5639"/>
                  <a:pt x="96" y="5756"/>
                  <a:pt x="96" y="5756"/>
                </a:cubicBezTo>
                <a:cubicBezTo>
                  <a:pt x="96" y="5756"/>
                  <a:pt x="0" y="5787"/>
                  <a:pt x="0" y="5904"/>
                </a:cubicBezTo>
                <a:cubicBezTo>
                  <a:pt x="0" y="5972"/>
                  <a:pt x="40" y="6030"/>
                  <a:pt x="101" y="6055"/>
                </a:cubicBezTo>
                <a:cubicBezTo>
                  <a:pt x="105" y="6056"/>
                  <a:pt x="440" y="6172"/>
                  <a:pt x="440" y="6172"/>
                </a:cubicBezTo>
                <a:cubicBezTo>
                  <a:pt x="440" y="6172"/>
                  <a:pt x="543" y="6208"/>
                  <a:pt x="543" y="6324"/>
                </a:cubicBezTo>
                <a:cubicBezTo>
                  <a:pt x="543" y="6393"/>
                  <a:pt x="501" y="6453"/>
                  <a:pt x="440" y="6476"/>
                </a:cubicBezTo>
                <a:cubicBezTo>
                  <a:pt x="437" y="6477"/>
                  <a:pt x="96" y="6594"/>
                  <a:pt x="96" y="6594"/>
                </a:cubicBezTo>
                <a:cubicBezTo>
                  <a:pt x="96" y="6594"/>
                  <a:pt x="0" y="6634"/>
                  <a:pt x="0" y="6741"/>
                </a:cubicBezTo>
                <a:cubicBezTo>
                  <a:pt x="0" y="6809"/>
                  <a:pt x="40" y="6867"/>
                  <a:pt x="101" y="6892"/>
                </a:cubicBezTo>
                <a:cubicBezTo>
                  <a:pt x="105" y="6893"/>
                  <a:pt x="440" y="7008"/>
                  <a:pt x="440" y="7008"/>
                </a:cubicBezTo>
                <a:cubicBezTo>
                  <a:pt x="440" y="7008"/>
                  <a:pt x="543" y="7045"/>
                  <a:pt x="543" y="7161"/>
                </a:cubicBezTo>
                <a:cubicBezTo>
                  <a:pt x="543" y="7230"/>
                  <a:pt x="501" y="7289"/>
                  <a:pt x="440" y="7313"/>
                </a:cubicBezTo>
                <a:cubicBezTo>
                  <a:pt x="437" y="7314"/>
                  <a:pt x="96" y="7431"/>
                  <a:pt x="96" y="7431"/>
                </a:cubicBezTo>
                <a:cubicBezTo>
                  <a:pt x="96" y="7431"/>
                  <a:pt x="0" y="7463"/>
                  <a:pt x="0" y="7580"/>
                </a:cubicBezTo>
                <a:cubicBezTo>
                  <a:pt x="0" y="7647"/>
                  <a:pt x="40" y="7705"/>
                  <a:pt x="101" y="7731"/>
                </a:cubicBezTo>
                <a:cubicBezTo>
                  <a:pt x="105" y="7732"/>
                  <a:pt x="440" y="7847"/>
                  <a:pt x="440" y="7847"/>
                </a:cubicBezTo>
                <a:cubicBezTo>
                  <a:pt x="440" y="7847"/>
                  <a:pt x="543" y="7884"/>
                  <a:pt x="543" y="8000"/>
                </a:cubicBezTo>
                <a:cubicBezTo>
                  <a:pt x="543" y="8069"/>
                  <a:pt x="501" y="8128"/>
                  <a:pt x="440" y="8152"/>
                </a:cubicBezTo>
                <a:cubicBezTo>
                  <a:pt x="437" y="8153"/>
                  <a:pt x="96" y="8270"/>
                  <a:pt x="96" y="8270"/>
                </a:cubicBezTo>
                <a:cubicBezTo>
                  <a:pt x="96" y="8270"/>
                  <a:pt x="0" y="8310"/>
                  <a:pt x="0" y="8419"/>
                </a:cubicBezTo>
                <a:cubicBezTo>
                  <a:pt x="0" y="8486"/>
                  <a:pt x="40" y="8544"/>
                  <a:pt x="101" y="8569"/>
                </a:cubicBezTo>
                <a:cubicBezTo>
                  <a:pt x="105" y="8571"/>
                  <a:pt x="440" y="8686"/>
                  <a:pt x="440" y="8686"/>
                </a:cubicBezTo>
                <a:cubicBezTo>
                  <a:pt x="440" y="8686"/>
                  <a:pt x="543" y="8723"/>
                  <a:pt x="543" y="8839"/>
                </a:cubicBezTo>
                <a:cubicBezTo>
                  <a:pt x="543" y="8908"/>
                  <a:pt x="501" y="8967"/>
                  <a:pt x="440" y="8991"/>
                </a:cubicBezTo>
                <a:cubicBezTo>
                  <a:pt x="437" y="8992"/>
                  <a:pt x="96" y="9109"/>
                  <a:pt x="96" y="9109"/>
                </a:cubicBezTo>
                <a:cubicBezTo>
                  <a:pt x="96" y="9109"/>
                  <a:pt x="0" y="9141"/>
                  <a:pt x="0" y="9257"/>
                </a:cubicBezTo>
                <a:cubicBezTo>
                  <a:pt x="0" y="9325"/>
                  <a:pt x="40" y="9383"/>
                  <a:pt x="101" y="9408"/>
                </a:cubicBezTo>
                <a:cubicBezTo>
                  <a:pt x="105" y="9409"/>
                  <a:pt x="440" y="9525"/>
                  <a:pt x="440" y="9525"/>
                </a:cubicBezTo>
                <a:cubicBezTo>
                  <a:pt x="440" y="9525"/>
                  <a:pt x="543" y="9561"/>
                  <a:pt x="543" y="9677"/>
                </a:cubicBezTo>
                <a:lnTo>
                  <a:pt x="543" y="9707"/>
                </a:lnTo>
                <a:cubicBezTo>
                  <a:pt x="543" y="9776"/>
                  <a:pt x="501" y="9835"/>
                  <a:pt x="440" y="9859"/>
                </a:cubicBezTo>
                <a:cubicBezTo>
                  <a:pt x="437" y="9860"/>
                  <a:pt x="92" y="9979"/>
                  <a:pt x="92" y="9979"/>
                </a:cubicBezTo>
                <a:cubicBezTo>
                  <a:pt x="92" y="9979"/>
                  <a:pt x="0" y="10010"/>
                  <a:pt x="0" y="10127"/>
                </a:cubicBezTo>
                <a:cubicBezTo>
                  <a:pt x="0" y="10194"/>
                  <a:pt x="40" y="10252"/>
                  <a:pt x="101" y="10277"/>
                </a:cubicBezTo>
                <a:cubicBezTo>
                  <a:pt x="105" y="10279"/>
                  <a:pt x="440" y="10394"/>
                  <a:pt x="440" y="10394"/>
                </a:cubicBezTo>
                <a:cubicBezTo>
                  <a:pt x="440" y="10394"/>
                  <a:pt x="543" y="10431"/>
                  <a:pt x="543" y="10547"/>
                </a:cubicBezTo>
                <a:cubicBezTo>
                  <a:pt x="543" y="10616"/>
                  <a:pt x="501" y="10675"/>
                  <a:pt x="440" y="10699"/>
                </a:cubicBezTo>
                <a:cubicBezTo>
                  <a:pt x="437" y="10700"/>
                  <a:pt x="96" y="10817"/>
                  <a:pt x="96" y="10817"/>
                </a:cubicBezTo>
                <a:cubicBezTo>
                  <a:pt x="96" y="10817"/>
                  <a:pt x="0" y="10849"/>
                  <a:pt x="0" y="10965"/>
                </a:cubicBezTo>
                <a:cubicBezTo>
                  <a:pt x="0" y="11033"/>
                  <a:pt x="40" y="11091"/>
                  <a:pt x="101" y="11116"/>
                </a:cubicBezTo>
                <a:cubicBezTo>
                  <a:pt x="105" y="11117"/>
                  <a:pt x="440" y="11233"/>
                  <a:pt x="440" y="11233"/>
                </a:cubicBezTo>
                <a:cubicBezTo>
                  <a:pt x="440" y="11233"/>
                  <a:pt x="543" y="11269"/>
                  <a:pt x="543" y="11385"/>
                </a:cubicBezTo>
                <a:cubicBezTo>
                  <a:pt x="543" y="11455"/>
                  <a:pt x="501" y="11514"/>
                  <a:pt x="440" y="11538"/>
                </a:cubicBezTo>
                <a:cubicBezTo>
                  <a:pt x="437" y="11539"/>
                  <a:pt x="96" y="11655"/>
                  <a:pt x="96" y="11655"/>
                </a:cubicBezTo>
                <a:cubicBezTo>
                  <a:pt x="96" y="11655"/>
                  <a:pt x="0" y="11695"/>
                  <a:pt x="0" y="11802"/>
                </a:cubicBezTo>
                <a:cubicBezTo>
                  <a:pt x="0" y="11870"/>
                  <a:pt x="40" y="11928"/>
                  <a:pt x="101" y="11953"/>
                </a:cubicBezTo>
                <a:cubicBezTo>
                  <a:pt x="105" y="11954"/>
                  <a:pt x="440" y="12070"/>
                  <a:pt x="440" y="12070"/>
                </a:cubicBezTo>
                <a:cubicBezTo>
                  <a:pt x="440" y="12070"/>
                  <a:pt x="543" y="12106"/>
                  <a:pt x="543" y="12222"/>
                </a:cubicBezTo>
                <a:cubicBezTo>
                  <a:pt x="543" y="12291"/>
                  <a:pt x="501" y="12351"/>
                  <a:pt x="440" y="12374"/>
                </a:cubicBezTo>
                <a:cubicBezTo>
                  <a:pt x="437" y="12376"/>
                  <a:pt x="96" y="12493"/>
                  <a:pt x="96" y="12493"/>
                </a:cubicBezTo>
                <a:cubicBezTo>
                  <a:pt x="96" y="12493"/>
                  <a:pt x="0" y="12524"/>
                  <a:pt x="0" y="12641"/>
                </a:cubicBezTo>
                <a:cubicBezTo>
                  <a:pt x="0" y="12709"/>
                  <a:pt x="40" y="12767"/>
                  <a:pt x="101" y="12792"/>
                </a:cubicBezTo>
                <a:cubicBezTo>
                  <a:pt x="105" y="12793"/>
                  <a:pt x="440" y="12908"/>
                  <a:pt x="440" y="12908"/>
                </a:cubicBezTo>
                <a:cubicBezTo>
                  <a:pt x="440" y="12908"/>
                  <a:pt x="543" y="12945"/>
                  <a:pt x="543" y="13061"/>
                </a:cubicBezTo>
                <a:cubicBezTo>
                  <a:pt x="543" y="13130"/>
                  <a:pt x="501" y="13189"/>
                  <a:pt x="440" y="13213"/>
                </a:cubicBezTo>
                <a:cubicBezTo>
                  <a:pt x="437" y="13214"/>
                  <a:pt x="96" y="13331"/>
                  <a:pt x="96" y="13331"/>
                </a:cubicBezTo>
                <a:cubicBezTo>
                  <a:pt x="96" y="13331"/>
                  <a:pt x="0" y="13371"/>
                  <a:pt x="0" y="13480"/>
                </a:cubicBezTo>
                <a:cubicBezTo>
                  <a:pt x="0" y="13548"/>
                  <a:pt x="40" y="13605"/>
                  <a:pt x="101" y="13631"/>
                </a:cubicBezTo>
                <a:cubicBezTo>
                  <a:pt x="105" y="13632"/>
                  <a:pt x="440" y="13747"/>
                  <a:pt x="440" y="13747"/>
                </a:cubicBezTo>
                <a:cubicBezTo>
                  <a:pt x="440" y="13747"/>
                  <a:pt x="543" y="13784"/>
                  <a:pt x="543" y="13900"/>
                </a:cubicBezTo>
                <a:cubicBezTo>
                  <a:pt x="543" y="13969"/>
                  <a:pt x="501" y="14028"/>
                  <a:pt x="440" y="14052"/>
                </a:cubicBezTo>
                <a:cubicBezTo>
                  <a:pt x="437" y="14053"/>
                  <a:pt x="96" y="14170"/>
                  <a:pt x="96" y="14170"/>
                </a:cubicBezTo>
                <a:cubicBezTo>
                  <a:pt x="96" y="14170"/>
                  <a:pt x="10" y="14198"/>
                  <a:pt x="1" y="14300"/>
                </a:cubicBezTo>
                <a:lnTo>
                  <a:pt x="2700" y="14300"/>
                </a:lnTo>
                <a:lnTo>
                  <a:pt x="2700" y="0"/>
                </a:lnTo>
                <a:lnTo>
                  <a:pt x="3" y="0"/>
                </a:ln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DDBB9-7B47-464E-B767-7B0563B94F78}" type="datetime1">
              <a:rPr lang="fi-FI" smtClean="0"/>
              <a:t>25.4.2023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5484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BC94-B2C5-4363-BA99-4EAFEF2499ED}" type="datetime1">
              <a:rPr lang="fi-FI" smtClean="0"/>
              <a:t>25.4.2023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77443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832668E-0272-C647-B612-BBE1775622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0" y="0"/>
            <a:ext cx="12187066" cy="1879332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37709" y="6462688"/>
            <a:ext cx="2743200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FAB50943-088A-44F7-B058-EDC84D0E0D75}" type="datetime1">
              <a:rPr lang="fi-FI" smtClean="0"/>
              <a:t>25.4.2023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037" y="6462688"/>
            <a:ext cx="411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5A4752E-92DB-D64C-89D0-412DD7A08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709" y="365126"/>
            <a:ext cx="8886209" cy="53152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26E19A5-3E1E-B546-8E7E-2A78D9FC3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5966" y="6462688"/>
            <a:ext cx="2743200" cy="365125"/>
          </a:xfrm>
          <a:prstGeom prst="rect">
            <a:avLst/>
          </a:prstGeom>
          <a:ln>
            <a:noFill/>
          </a:ln>
        </p:spPr>
        <p:txBody>
          <a:bodyPr vert="horz" lIns="36000" tIns="45720" rIns="3600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>
              <a:defRPr/>
            </a:pPr>
            <a:fld id="{74D31727-65A2-4F4C-ABC2-A092C4F8DE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8099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 userDrawn="1"/>
        </p:nvSpPr>
        <p:spPr bwMode="white">
          <a:xfrm>
            <a:off x="0" y="0"/>
            <a:ext cx="9393678" cy="6858000"/>
          </a:xfrm>
          <a:custGeom>
            <a:avLst/>
            <a:gdLst>
              <a:gd name="T0" fmla="*/ 5214 w 19559"/>
              <a:gd name="T1" fmla="*/ 14300 h 14300"/>
              <a:gd name="T2" fmla="*/ 5647 w 19559"/>
              <a:gd name="T3" fmla="*/ 13565 h 14300"/>
              <a:gd name="T4" fmla="*/ 7162 w 19559"/>
              <a:gd name="T5" fmla="*/ 12686 h 14300"/>
              <a:gd name="T6" fmla="*/ 8041 w 19559"/>
              <a:gd name="T7" fmla="*/ 11171 h 14300"/>
              <a:gd name="T8" fmla="*/ 9556 w 19559"/>
              <a:gd name="T9" fmla="*/ 10292 h 14300"/>
              <a:gd name="T10" fmla="*/ 10435 w 19559"/>
              <a:gd name="T11" fmla="*/ 8777 h 14300"/>
              <a:gd name="T12" fmla="*/ 11951 w 19559"/>
              <a:gd name="T13" fmla="*/ 7898 h 14300"/>
              <a:gd name="T14" fmla="*/ 12830 w 19559"/>
              <a:gd name="T15" fmla="*/ 6382 h 14300"/>
              <a:gd name="T16" fmla="*/ 14345 w 19559"/>
              <a:gd name="T17" fmla="*/ 5503 h 14300"/>
              <a:gd name="T18" fmla="*/ 15224 w 19559"/>
              <a:gd name="T19" fmla="*/ 3988 h 14300"/>
              <a:gd name="T20" fmla="*/ 16739 w 19559"/>
              <a:gd name="T21" fmla="*/ 3109 h 14300"/>
              <a:gd name="T22" fmla="*/ 17618 w 19559"/>
              <a:gd name="T23" fmla="*/ 1594 h 14300"/>
              <a:gd name="T24" fmla="*/ 19132 w 19559"/>
              <a:gd name="T25" fmla="*/ 716 h 14300"/>
              <a:gd name="T26" fmla="*/ 19559 w 19559"/>
              <a:gd name="T27" fmla="*/ 0 h 14300"/>
              <a:gd name="T28" fmla="*/ 0 w 19559"/>
              <a:gd name="T29" fmla="*/ 0 h 14300"/>
              <a:gd name="T30" fmla="*/ 0 w 19559"/>
              <a:gd name="T31" fmla="*/ 14300 h 14300"/>
              <a:gd name="T32" fmla="*/ 5214 w 19559"/>
              <a:gd name="T33" fmla="*/ 14300 h 14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28" name="Kuva 2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211" y="5677621"/>
            <a:ext cx="1686983" cy="9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2975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inn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760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281" y="6062718"/>
            <a:ext cx="11366287" cy="256108"/>
          </a:xfrm>
        </p:spPr>
        <p:txBody>
          <a:bodyPr wrap="none"/>
          <a:lstStyle>
            <a:lvl1pPr algn="ctr">
              <a:lnSpc>
                <a:spcPts val="2667"/>
              </a:lnSpc>
              <a:defRPr sz="2133" b="0" i="0" baseline="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5" name="Picture 4" descr="TURKUABO_WHITE_IS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6416" y="1783534"/>
            <a:ext cx="1493045" cy="256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828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tsa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57607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281" y="6062718"/>
            <a:ext cx="11366287" cy="256108"/>
          </a:xfrm>
        </p:spPr>
        <p:txBody>
          <a:bodyPr wrap="none"/>
          <a:lstStyle>
            <a:lvl1pPr algn="ctr">
              <a:lnSpc>
                <a:spcPts val="2667"/>
              </a:lnSpc>
              <a:defRPr sz="2133" b="0" i="0" baseline="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281" y="3744704"/>
            <a:ext cx="2883151" cy="151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424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urajok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760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281" y="6062718"/>
            <a:ext cx="11366287" cy="256108"/>
          </a:xfrm>
        </p:spPr>
        <p:txBody>
          <a:bodyPr wrap="none"/>
          <a:lstStyle>
            <a:lvl1pPr algn="ctr">
              <a:lnSpc>
                <a:spcPts val="2667"/>
              </a:lnSpc>
              <a:defRPr sz="2133" b="0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2320987" y="2811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TURKUABO_WHITE_IS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8504" y="1181570"/>
            <a:ext cx="2178433" cy="374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0523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_väl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RKUABO_WHITE-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209" y="5894974"/>
            <a:ext cx="1362096" cy="713620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420000"/>
          </a:xfr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2133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284537" y="4332006"/>
            <a:ext cx="8041747" cy="1225759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4933">
                <a:solidFill>
                  <a:srgbClr val="000000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93214" y="4332005"/>
            <a:ext cx="2364023" cy="122575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ts val="11333"/>
              </a:lnSpc>
              <a:spcAft>
                <a:spcPts val="0"/>
              </a:spcAft>
              <a:buNone/>
              <a:defRPr sz="11333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1512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sin_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RKUABO_WHITE-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209" y="5894974"/>
            <a:ext cx="1362096" cy="713620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420000"/>
          </a:xfr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2133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179881" y="4408597"/>
            <a:ext cx="10177267" cy="1941403"/>
          </a:xfrm>
          <a:noFill/>
        </p:spPr>
        <p:txBody>
          <a:bodyPr lIns="0" tIns="0" rIns="0" bIns="0">
            <a:noAutofit/>
          </a:bodyPr>
          <a:lstStyle>
            <a:lvl1pPr marL="16933" indent="0">
              <a:lnSpc>
                <a:spcPts val="2933"/>
              </a:lnSpc>
              <a:buFontTx/>
              <a:buNone/>
              <a:defRPr sz="2267" baseline="0"/>
            </a:lvl1pPr>
            <a:lvl2pPr marL="0" indent="-239994">
              <a:lnSpc>
                <a:spcPts val="2933"/>
              </a:lnSpc>
              <a:buFont typeface="Arial"/>
              <a:buChar char="•"/>
              <a:defRPr sz="2267" baseline="0"/>
            </a:lvl2pPr>
            <a:lvl3pPr marL="719982" indent="-239994">
              <a:lnSpc>
                <a:spcPts val="2933"/>
              </a:lnSpc>
              <a:buSzPct val="90000"/>
              <a:buFont typeface="Lucida Grande"/>
              <a:buChar char="-"/>
              <a:defRPr sz="2267" baseline="0"/>
            </a:lvl3pPr>
            <a:lvl4pPr>
              <a:lnSpc>
                <a:spcPts val="2533"/>
              </a:lnSpc>
              <a:defRPr sz="2133"/>
            </a:lvl4pPr>
            <a:lvl5pPr>
              <a:lnSpc>
                <a:spcPts val="2533"/>
              </a:lnSpc>
              <a:defRPr sz="2133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179881" y="3760615"/>
            <a:ext cx="10177267" cy="6479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292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ion_alku_valk_vaaka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420000"/>
          </a:xfr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2133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179881" y="4408597"/>
            <a:ext cx="10177267" cy="1941403"/>
          </a:xfrm>
          <a:noFill/>
        </p:spPr>
        <p:txBody>
          <a:bodyPr lIns="0" tIns="0" rIns="0" bIns="0">
            <a:noAutofit/>
          </a:bodyPr>
          <a:lstStyle>
            <a:lvl1pPr marL="16933" indent="0">
              <a:lnSpc>
                <a:spcPts val="2933"/>
              </a:lnSpc>
              <a:buFontTx/>
              <a:buNone/>
              <a:defRPr sz="2267" baseline="0"/>
            </a:lvl1pPr>
            <a:lvl2pPr marL="0" indent="-239994">
              <a:lnSpc>
                <a:spcPts val="2933"/>
              </a:lnSpc>
              <a:buFont typeface="Arial"/>
              <a:buChar char="•"/>
              <a:defRPr sz="2267" baseline="0"/>
            </a:lvl2pPr>
            <a:lvl3pPr marL="719982" indent="-239994">
              <a:lnSpc>
                <a:spcPts val="2933"/>
              </a:lnSpc>
              <a:buSzPct val="90000"/>
              <a:buFont typeface="Lucida Grande"/>
              <a:buChar char="-"/>
              <a:defRPr sz="2267" baseline="0"/>
            </a:lvl3pPr>
            <a:lvl4pPr>
              <a:lnSpc>
                <a:spcPts val="2533"/>
              </a:lnSpc>
              <a:defRPr sz="2133"/>
            </a:lvl4pPr>
            <a:lvl5pPr>
              <a:lnSpc>
                <a:spcPts val="2533"/>
              </a:lnSpc>
              <a:defRPr sz="2133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9881" y="3760615"/>
            <a:ext cx="10177267" cy="6479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6" name="Picture 5" descr="TURKUABO_VAAKA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209" y="5894975"/>
            <a:ext cx="1364691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83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orans_pystykuv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6093886" y="0"/>
            <a:ext cx="6098116" cy="6858000"/>
          </a:xfr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2133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12,7 x 19,05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9596" y="3746209"/>
            <a:ext cx="4682277" cy="1942281"/>
          </a:xfrm>
          <a:noFill/>
        </p:spPr>
        <p:txBody>
          <a:bodyPr lIns="0" tIns="0" rIns="0" bIns="0">
            <a:noAutofit/>
          </a:bodyPr>
          <a:lstStyle>
            <a:lvl1pPr marL="16933" indent="0">
              <a:lnSpc>
                <a:spcPts val="2933"/>
              </a:lnSpc>
              <a:buFontTx/>
              <a:buNone/>
              <a:defRPr sz="2267" baseline="0"/>
            </a:lvl1pPr>
            <a:lvl2pPr marL="0" indent="-239994">
              <a:lnSpc>
                <a:spcPts val="2933"/>
              </a:lnSpc>
              <a:buFont typeface="Arial"/>
              <a:buChar char="•"/>
              <a:defRPr sz="2267" baseline="0"/>
            </a:lvl2pPr>
            <a:lvl3pPr marL="479988" indent="-239994">
              <a:lnSpc>
                <a:spcPts val="2933"/>
              </a:lnSpc>
              <a:buSzPct val="90000"/>
              <a:buFont typeface="Lucida Grande"/>
              <a:buChar char="-"/>
              <a:defRPr sz="2400" baseline="0"/>
            </a:lvl3pPr>
            <a:lvl4pPr>
              <a:lnSpc>
                <a:spcPts val="2533"/>
              </a:lnSpc>
              <a:defRPr sz="2133"/>
            </a:lvl4pPr>
            <a:lvl5pPr>
              <a:lnSpc>
                <a:spcPts val="2533"/>
              </a:lnSpc>
              <a:defRPr sz="2133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89596" y="1835144"/>
            <a:ext cx="4682277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7" name="Picture 6" descr="TURKUABO_WHITE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209" y="5894974"/>
            <a:ext cx="1362096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563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pysty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6093886" y="0"/>
            <a:ext cx="6098116" cy="6858000"/>
          </a:xfr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2133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12,7 x 19,05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9596" y="3746209"/>
            <a:ext cx="4682277" cy="1942281"/>
          </a:xfrm>
          <a:noFill/>
        </p:spPr>
        <p:txBody>
          <a:bodyPr lIns="0" tIns="0" rIns="0" bIns="0">
            <a:noAutofit/>
          </a:bodyPr>
          <a:lstStyle>
            <a:lvl1pPr marL="16933" indent="0">
              <a:lnSpc>
                <a:spcPts val="2933"/>
              </a:lnSpc>
              <a:buFontTx/>
              <a:buNone/>
              <a:defRPr sz="2267" baseline="0"/>
            </a:lvl1pPr>
            <a:lvl2pPr marL="0" indent="-239994">
              <a:lnSpc>
                <a:spcPts val="2933"/>
              </a:lnSpc>
              <a:buFont typeface="Arial"/>
              <a:buChar char="•"/>
              <a:defRPr sz="2267" baseline="0"/>
            </a:lvl2pPr>
            <a:lvl3pPr marL="479988" indent="-239994">
              <a:lnSpc>
                <a:spcPts val="2933"/>
              </a:lnSpc>
              <a:buSzPct val="90000"/>
              <a:buFont typeface="Lucida Grande"/>
              <a:buChar char="-"/>
              <a:defRPr sz="2400" baseline="0"/>
            </a:lvl3pPr>
            <a:lvl4pPr>
              <a:lnSpc>
                <a:spcPts val="2533"/>
              </a:lnSpc>
              <a:defRPr sz="2133"/>
            </a:lvl4pPr>
            <a:lvl5pPr>
              <a:lnSpc>
                <a:spcPts val="2533"/>
              </a:lnSpc>
              <a:defRPr sz="2133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89596" y="1835144"/>
            <a:ext cx="4682277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7" name="Picture 6" descr="TURKUABO_VAAKA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209" y="5894975"/>
            <a:ext cx="1364691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159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ion_alku_valk_kaksi_kuva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6093883" y="417285"/>
            <a:ext cx="5520000" cy="2880000"/>
          </a:xfr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2400"/>
              </a:lnSpc>
              <a:buNone/>
              <a:defRPr sz="2133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9596" y="3746209"/>
            <a:ext cx="4682277" cy="1942281"/>
          </a:xfrm>
          <a:noFill/>
        </p:spPr>
        <p:txBody>
          <a:bodyPr lIns="0" tIns="0" rIns="0" bIns="0">
            <a:noAutofit/>
          </a:bodyPr>
          <a:lstStyle>
            <a:lvl1pPr marL="16933" indent="0">
              <a:lnSpc>
                <a:spcPts val="2933"/>
              </a:lnSpc>
              <a:buFontTx/>
              <a:buNone/>
              <a:defRPr sz="2267" baseline="0"/>
            </a:lvl1pPr>
            <a:lvl2pPr marL="0" indent="-239994">
              <a:lnSpc>
                <a:spcPts val="2933"/>
              </a:lnSpc>
              <a:buFont typeface="Arial"/>
              <a:buChar char="•"/>
              <a:defRPr sz="2267" baseline="0"/>
            </a:lvl2pPr>
            <a:lvl3pPr marL="479988" indent="-239994">
              <a:lnSpc>
                <a:spcPts val="2933"/>
              </a:lnSpc>
              <a:buSzPct val="90000"/>
              <a:buFont typeface="Lucida Grande"/>
              <a:buChar char="-"/>
              <a:defRPr sz="2400" baseline="0"/>
            </a:lvl3pPr>
            <a:lvl4pPr>
              <a:lnSpc>
                <a:spcPts val="2533"/>
              </a:lnSpc>
              <a:defRPr sz="2133"/>
            </a:lvl4pPr>
            <a:lvl5pPr>
              <a:lnSpc>
                <a:spcPts val="2533"/>
              </a:lnSpc>
              <a:defRPr sz="2133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89596" y="1835144"/>
            <a:ext cx="4682277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6093883" y="3531248"/>
            <a:ext cx="5520000" cy="2880000"/>
          </a:xfr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2400"/>
              </a:lnSpc>
              <a:buNone/>
              <a:defRPr sz="2133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  <p:pic>
        <p:nvPicPr>
          <p:cNvPr id="7" name="Picture 6" descr="TURKUABO_VAAKA-01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209" y="5894975"/>
            <a:ext cx="1364691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50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37709" y="6462688"/>
            <a:ext cx="2743200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E0AD013B-2566-4409-ABBB-A88070F329D2}" type="datetime1">
              <a:rPr lang="fi-FI" smtClean="0"/>
              <a:t>25.4.2023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037" y="6462688"/>
            <a:ext cx="411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5A4752E-92DB-D64C-89D0-412DD7A08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709" y="365126"/>
            <a:ext cx="8886209" cy="53152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4B4A204-274B-BD4E-A4D9-402AC8C281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5966" y="6462688"/>
            <a:ext cx="2743200" cy="365125"/>
          </a:xfrm>
          <a:prstGeom prst="rect">
            <a:avLst/>
          </a:prstGeom>
          <a:ln>
            <a:noFill/>
          </a:ln>
        </p:spPr>
        <p:txBody>
          <a:bodyPr vert="horz" lIns="36000" tIns="45720" rIns="3600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>
              <a:defRPr/>
            </a:pPr>
            <a:fld id="{74D31727-65A2-4F4C-ABC2-A092C4F8DE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619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+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5688000"/>
          </a:xfr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2133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25,4 x 15,8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807549" y="5958176"/>
            <a:ext cx="8835003" cy="899825"/>
          </a:xfrm>
          <a:noFill/>
        </p:spPr>
        <p:txBody>
          <a:bodyPr lIns="0" tIns="0" rIns="0" bIns="0">
            <a:noAutofit/>
          </a:bodyPr>
          <a:lstStyle>
            <a:lvl1pPr marL="16933" indent="0">
              <a:lnSpc>
                <a:spcPct val="100000"/>
              </a:lnSpc>
              <a:spcAft>
                <a:spcPts val="0"/>
              </a:spcAft>
              <a:buFontTx/>
              <a:buNone/>
              <a:defRPr sz="2267" baseline="0"/>
            </a:lvl1pPr>
            <a:lvl2pPr marL="0" indent="-239994">
              <a:lnSpc>
                <a:spcPts val="2933"/>
              </a:lnSpc>
              <a:buFont typeface="Arial"/>
              <a:buChar char="•"/>
              <a:defRPr sz="2400" baseline="0"/>
            </a:lvl2pPr>
            <a:lvl3pPr marL="479988" indent="-239994">
              <a:lnSpc>
                <a:spcPts val="2933"/>
              </a:lnSpc>
              <a:buSzPct val="90000"/>
              <a:buFont typeface="Lucida Grande"/>
              <a:buChar char="-"/>
              <a:defRPr sz="2400" baseline="0"/>
            </a:lvl3pPr>
            <a:lvl4pPr>
              <a:lnSpc>
                <a:spcPts val="2533"/>
              </a:lnSpc>
              <a:defRPr sz="2133"/>
            </a:lvl4pPr>
            <a:lvl5pPr>
              <a:lnSpc>
                <a:spcPts val="2533"/>
              </a:lnSpc>
              <a:defRPr sz="2133"/>
            </a:lvl5pPr>
          </a:lstStyle>
          <a:p>
            <a:pPr lvl="0"/>
            <a:r>
              <a:rPr lang="fi-FI" dirty="0"/>
              <a:t>Tähän lyhyt kuvateksti</a:t>
            </a:r>
          </a:p>
        </p:txBody>
      </p:sp>
      <p:pic>
        <p:nvPicPr>
          <p:cNvPr id="7" name="Picture 6" descr="TURKUABO_WHITE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209" y="5894974"/>
            <a:ext cx="1362096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463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2133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25,4 x 15,8 cm</a:t>
            </a:r>
          </a:p>
        </p:txBody>
      </p:sp>
      <p:pic>
        <p:nvPicPr>
          <p:cNvPr id="7" name="Picture 6" descr="TURKUABO_WHITE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209" y="5894974"/>
            <a:ext cx="1362096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185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äliotsikko+teksti_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2084919" y="1835151"/>
            <a:ext cx="8978900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9178" indent="-239178">
              <a:buFont typeface="Arial"/>
              <a:buChar char="•"/>
              <a:defRPr/>
            </a:lvl1pPr>
            <a:lvl2pPr marL="719982" indent="-239994">
              <a:buFont typeface="Lucida Grande"/>
              <a:buChar char="–"/>
              <a:defRPr/>
            </a:lvl2pPr>
            <a:lvl3pPr marL="1199970" indent="-239994">
              <a:buSzPct val="60000"/>
              <a:buFont typeface="Courier New"/>
              <a:buChar char="o"/>
              <a:defRPr/>
            </a:lvl3pPr>
            <a:lvl4pPr marL="1679958" indent="-239994">
              <a:buSzPct val="100000"/>
              <a:buFont typeface="Lucida Grande"/>
              <a:buChar char="–"/>
              <a:defRPr/>
            </a:lvl4pPr>
            <a:lvl5pPr marL="2159946"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179881" y="506413"/>
            <a:ext cx="9883936" cy="998539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78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63FCF0-903E-A946-B69E-60A8117658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4469363"/>
            <a:ext cx="12187066" cy="2388637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37709" y="6462688"/>
            <a:ext cx="2743200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2B3678B1-8EF3-4F96-B244-A292FE5FFE5F}" type="datetime1">
              <a:rPr lang="fi-FI" smtClean="0"/>
              <a:t>25.4.2023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037" y="6462688"/>
            <a:ext cx="411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5A4752E-92DB-D64C-89D0-412DD7A08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709" y="365126"/>
            <a:ext cx="8886209" cy="53152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8BC9D88-318E-9543-8F68-4D555A3024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5966" y="6462688"/>
            <a:ext cx="2743200" cy="365125"/>
          </a:xfrm>
          <a:prstGeom prst="rect">
            <a:avLst/>
          </a:prstGeom>
          <a:ln>
            <a:noFill/>
          </a:ln>
        </p:spPr>
        <p:txBody>
          <a:bodyPr vert="horz" lIns="36000" tIns="45720" rIns="3600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>
              <a:defRPr/>
            </a:pPr>
            <a:fld id="{74D31727-65A2-4F4C-ABC2-A092C4F8DE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2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63FCF0-903E-A946-B69E-60A8117658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4847433"/>
            <a:ext cx="12187066" cy="2010568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37709" y="6462688"/>
            <a:ext cx="2743200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038DAF96-5D78-4C50-B937-8F1DC90D1AD0}" type="datetime1">
              <a:rPr lang="fi-FI" smtClean="0"/>
              <a:t>25.4.2023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037" y="6462688"/>
            <a:ext cx="411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5A4752E-92DB-D64C-89D0-412DD7A08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709" y="365126"/>
            <a:ext cx="8886209" cy="53152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514EC98-7C06-A248-B9B6-E9EBCA54C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5966" y="6462688"/>
            <a:ext cx="2743200" cy="365125"/>
          </a:xfrm>
          <a:prstGeom prst="rect">
            <a:avLst/>
          </a:prstGeom>
          <a:ln>
            <a:noFill/>
          </a:ln>
        </p:spPr>
        <p:txBody>
          <a:bodyPr vert="horz" lIns="36000" tIns="45720" rIns="3600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>
              <a:defRPr/>
            </a:pPr>
            <a:fld id="{74D31727-65A2-4F4C-ABC2-A092C4F8DE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588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0325E9D-512C-A14C-8DEC-9ECB1FAB41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3376363"/>
            <a:ext cx="12187066" cy="3481637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37709" y="6462688"/>
            <a:ext cx="2743200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C2C968AA-8C81-4BE0-A0B1-BC3472032584}" type="datetime1">
              <a:rPr lang="fi-FI" smtClean="0"/>
              <a:t>25.4.2023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037" y="6462688"/>
            <a:ext cx="411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5A4752E-92DB-D64C-89D0-412DD7A08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896" y="1633488"/>
            <a:ext cx="8886209" cy="531520"/>
          </a:xfrm>
        </p:spPr>
        <p:txBody>
          <a:bodyPr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514EC98-7C06-A248-B9B6-E9EBCA54C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5966" y="6462688"/>
            <a:ext cx="2743200" cy="365125"/>
          </a:xfrm>
          <a:prstGeom prst="rect">
            <a:avLst/>
          </a:prstGeom>
          <a:ln>
            <a:noFill/>
          </a:ln>
        </p:spPr>
        <p:txBody>
          <a:bodyPr vert="horz" lIns="36000" tIns="45720" rIns="3600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>
              <a:defRPr/>
            </a:pPr>
            <a:fld id="{74D31727-65A2-4F4C-ABC2-A092C4F8DE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835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0325E9D-512C-A14C-8DEC-9ECB1FAB41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4185255"/>
            <a:ext cx="12187066" cy="2672745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37709" y="6462688"/>
            <a:ext cx="2743200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AF19AA69-B359-48C8-9D5F-41F64FEB10F7}" type="datetime1">
              <a:rPr lang="fi-FI" smtClean="0"/>
              <a:t>25.4.2023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037" y="6462688"/>
            <a:ext cx="411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5A4752E-92DB-D64C-89D0-412DD7A08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896" y="636792"/>
            <a:ext cx="8886209" cy="531520"/>
          </a:xfrm>
        </p:spPr>
        <p:txBody>
          <a:bodyPr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514EC98-7C06-A248-B9B6-E9EBCA54C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5966" y="6462688"/>
            <a:ext cx="2743200" cy="365125"/>
          </a:xfrm>
          <a:prstGeom prst="rect">
            <a:avLst/>
          </a:prstGeom>
          <a:ln>
            <a:noFill/>
          </a:ln>
        </p:spPr>
        <p:txBody>
          <a:bodyPr vert="horz" lIns="36000" tIns="45720" rIns="3600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>
              <a:defRPr/>
            </a:pPr>
            <a:fld id="{74D31727-65A2-4F4C-ABC2-A092C4F8DE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963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7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8.wmf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7709" y="365126"/>
            <a:ext cx="10515600" cy="5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x-none" err="1"/>
              <a:t>Click</a:t>
            </a:r>
            <a:r>
              <a:rPr lang="fi-FI" altLang="x-none"/>
              <a:t> to </a:t>
            </a:r>
            <a:r>
              <a:rPr lang="fi-FI" altLang="x-none" err="1"/>
              <a:t>edit</a:t>
            </a:r>
            <a:r>
              <a:rPr lang="fi-FI" altLang="x-none"/>
              <a:t> Master </a:t>
            </a:r>
            <a:r>
              <a:rPr lang="fi-FI" altLang="x-none" err="1"/>
              <a:t>title</a:t>
            </a:r>
            <a:r>
              <a:rPr lang="fi-FI" altLang="x-none"/>
              <a:t> </a:t>
            </a:r>
            <a:r>
              <a:rPr lang="fi-FI" altLang="x-none" err="1"/>
              <a:t>style</a:t>
            </a:r>
            <a:endParaRPr lang="en-US" altLang="x-non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7709" y="1825625"/>
            <a:ext cx="10515600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1759" y="6462688"/>
            <a:ext cx="2743200" cy="365125"/>
          </a:xfrm>
          <a:prstGeom prst="rect">
            <a:avLst/>
          </a:prstGeom>
          <a:ln>
            <a:noFill/>
          </a:ln>
        </p:spPr>
        <p:txBody>
          <a:bodyPr vert="horz" lIns="3600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>
              <a:defRPr/>
            </a:pPr>
            <a:fld id="{367FF2A5-3F65-4BAE-B529-7EA1967293C7}" type="datetime1">
              <a:rPr lang="fi-FI" smtClean="0"/>
              <a:t>25.4.2023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037" y="6462688"/>
            <a:ext cx="411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55966" y="6462688"/>
            <a:ext cx="2743200" cy="365125"/>
          </a:xfrm>
          <a:prstGeom prst="rect">
            <a:avLst/>
          </a:prstGeom>
          <a:ln>
            <a:noFill/>
          </a:ln>
        </p:spPr>
        <p:txBody>
          <a:bodyPr vert="horz" lIns="36000" tIns="45720" rIns="3600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>
              <a:defRPr/>
            </a:pPr>
            <a:fld id="{74D31727-65A2-4F4C-ABC2-A092C4F8DE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05" r:id="rId2"/>
    <p:sldLayoutId id="2147483919" r:id="rId3"/>
    <p:sldLayoutId id="2147483923" r:id="rId4"/>
    <p:sldLayoutId id="2147483934" r:id="rId5"/>
    <p:sldLayoutId id="2147483924" r:id="rId6"/>
    <p:sldLayoutId id="2147483925" r:id="rId7"/>
    <p:sldLayoutId id="2147484079" r:id="rId8"/>
    <p:sldLayoutId id="2147484192" r:id="rId9"/>
    <p:sldLayoutId id="2147483932" r:id="rId10"/>
    <p:sldLayoutId id="2147483908" r:id="rId11"/>
    <p:sldLayoutId id="2147483898" r:id="rId12"/>
    <p:sldLayoutId id="2147483933" r:id="rId13"/>
    <p:sldLayoutId id="2147483871" r:id="rId14"/>
    <p:sldLayoutId id="2147484165" r:id="rId15"/>
    <p:sldLayoutId id="2147484166" r:id="rId16"/>
    <p:sldLayoutId id="2147483926" r:id="rId17"/>
    <p:sldLayoutId id="2147483935" r:id="rId18"/>
    <p:sldLayoutId id="2147483891" r:id="rId19"/>
    <p:sldLayoutId id="2147483918" r:id="rId20"/>
    <p:sldLayoutId id="2147483920" r:id="rId21"/>
    <p:sldLayoutId id="2147483931" r:id="rId22"/>
    <p:sldLayoutId id="2147484078" r:id="rId23"/>
    <p:sldLayoutId id="2147483969" r:id="rId24"/>
    <p:sldLayoutId id="2147483970" r:id="rId25"/>
    <p:sldLayoutId id="2147484175" r:id="rId26"/>
    <p:sldLayoutId id="2147483972" r:id="rId27"/>
    <p:sldLayoutId id="2147483980" r:id="rId28"/>
    <p:sldLayoutId id="2147484234" r:id="rId29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i="0" kern="1200">
          <a:solidFill>
            <a:schemeClr val="bg2"/>
          </a:solidFill>
          <a:latin typeface="Poppins Black" pitchFamily="2" charset="77"/>
          <a:ea typeface="Poppins Black" pitchFamily="2" charset="77"/>
          <a:cs typeface="Poppins Black" pitchFamily="2" charset="77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charset="0"/>
          <a:ea typeface="Locator Bold" charset="0"/>
          <a:cs typeface="Locator Bold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charset="0"/>
          <a:ea typeface="Locator Bold" charset="0"/>
          <a:cs typeface="Locator Bold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charset="0"/>
          <a:ea typeface="Locator Bold" charset="0"/>
          <a:cs typeface="Locator Bold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charset="0"/>
          <a:ea typeface="Locator Bold" charset="0"/>
          <a:cs typeface="Locator Bold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charset="0"/>
          <a:ea typeface="Locator Bold" charset="0"/>
          <a:cs typeface="Locator Bold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charset="0"/>
          <a:ea typeface="Locator Bold" charset="0"/>
          <a:cs typeface="Locator Bold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charset="0"/>
          <a:ea typeface="Locator Bold" charset="0"/>
          <a:cs typeface="Locator Bold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charset="0"/>
          <a:ea typeface="Locator Bold" charset="0"/>
          <a:cs typeface="Locator Bold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bg2"/>
          </a:solidFill>
          <a:latin typeface="+mn-lt"/>
          <a:ea typeface="Trebuchet MS" panose="020B0603020202020204" pitchFamily="34" charset="0"/>
          <a:cs typeface="Trebuchet MS" panose="020B0603020202020204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bg2"/>
          </a:solidFill>
          <a:latin typeface="+mn-lt"/>
          <a:ea typeface="Trebuchet MS" panose="020B0603020202020204" pitchFamily="34" charset="0"/>
          <a:cs typeface="Trebuchet MS" panose="020B060302020202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bg2"/>
          </a:solidFill>
          <a:latin typeface="+mn-lt"/>
          <a:ea typeface="Trebuchet MS" panose="020B0603020202020204" pitchFamily="34" charset="0"/>
          <a:cs typeface="Trebuchet MS" panose="020B060302020202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Locator Light" charset="0"/>
          <a:ea typeface="Locator Light" charset="0"/>
          <a:cs typeface="Locator Light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bg2"/>
          </a:solidFill>
          <a:latin typeface="+mn-lt"/>
          <a:ea typeface="Trebuchet MS" panose="020B0603020202020204" pitchFamily="34" charset="0"/>
          <a:cs typeface="Trebuchet MS" panose="020B0603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4917" y="1839185"/>
            <a:ext cx="8977843" cy="4055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9880" y="515211"/>
            <a:ext cx="9882879" cy="988756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7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8" r:id="rId1"/>
  </p:sldLayoutIdLst>
  <p:hf hdr="0" ftr="0" dt="0"/>
  <p:txStyles>
    <p:titleStyle>
      <a:lvl1pPr algn="l" defTabSz="609585" rtl="0" eaLnBrk="1" latinLnBrk="0" hangingPunct="1">
        <a:lnSpc>
          <a:spcPts val="4400"/>
        </a:lnSpc>
        <a:spcBef>
          <a:spcPct val="0"/>
        </a:spcBef>
        <a:buNone/>
        <a:defRPr sz="4267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237061" indent="-237061" algn="l" defTabSz="609585" rtl="0" eaLnBrk="1" latinLnBrk="0" hangingPunct="1">
        <a:lnSpc>
          <a:spcPts val="2800"/>
        </a:lnSpc>
        <a:spcBef>
          <a:spcPts val="0"/>
        </a:spcBef>
        <a:spcAft>
          <a:spcPts val="1600"/>
        </a:spcAft>
        <a:buFont typeface="Arial"/>
        <a:buChar char="•"/>
        <a:defRPr sz="2267" kern="1200">
          <a:solidFill>
            <a:schemeClr val="tx1"/>
          </a:solidFill>
          <a:latin typeface="Arial"/>
          <a:ea typeface="+mn-ea"/>
          <a:cs typeface="Arial"/>
        </a:defRPr>
      </a:lvl1pPr>
      <a:lvl2pPr marL="719982" indent="-239994" algn="l" defTabSz="609585" rtl="0" eaLnBrk="1" latinLnBrk="0" hangingPunct="1">
        <a:lnSpc>
          <a:spcPts val="2800"/>
        </a:lnSpc>
        <a:spcBef>
          <a:spcPts val="0"/>
        </a:spcBef>
        <a:spcAft>
          <a:spcPts val="1600"/>
        </a:spcAft>
        <a:buFont typeface="Lucida Grande"/>
        <a:buChar char="–"/>
        <a:defRPr sz="2267" kern="1200">
          <a:solidFill>
            <a:schemeClr val="tx1"/>
          </a:solidFill>
          <a:latin typeface="Arial"/>
          <a:ea typeface="+mn-ea"/>
          <a:cs typeface="Arial"/>
        </a:defRPr>
      </a:lvl2pPr>
      <a:lvl3pPr marL="1199970" indent="-239994" algn="l" defTabSz="609585" rtl="0" eaLnBrk="1" latinLnBrk="0" hangingPunct="1">
        <a:lnSpc>
          <a:spcPts val="2800"/>
        </a:lnSpc>
        <a:spcBef>
          <a:spcPts val="0"/>
        </a:spcBef>
        <a:spcAft>
          <a:spcPts val="1600"/>
        </a:spcAft>
        <a:buSzPct val="60000"/>
        <a:buFont typeface="Courier New"/>
        <a:buChar char="o"/>
        <a:defRPr sz="2267" kern="1200">
          <a:solidFill>
            <a:schemeClr val="tx1"/>
          </a:solidFill>
          <a:latin typeface="Arial"/>
          <a:ea typeface="+mn-ea"/>
          <a:cs typeface="Arial"/>
        </a:defRPr>
      </a:lvl3pPr>
      <a:lvl4pPr marL="1679958" indent="-239994" algn="l" defTabSz="609585" rtl="0" eaLnBrk="1" latinLnBrk="0" hangingPunct="1">
        <a:lnSpc>
          <a:spcPts val="2800"/>
        </a:lnSpc>
        <a:spcBef>
          <a:spcPts val="0"/>
        </a:spcBef>
        <a:spcAft>
          <a:spcPts val="1600"/>
        </a:spcAft>
        <a:buSzPct val="100000"/>
        <a:buFont typeface="Lucida Grande"/>
        <a:buChar char="–"/>
        <a:defRPr sz="2267" kern="1200">
          <a:solidFill>
            <a:schemeClr val="tx1"/>
          </a:solidFill>
          <a:latin typeface="Arial"/>
          <a:ea typeface="+mn-ea"/>
          <a:cs typeface="Arial"/>
        </a:defRPr>
      </a:lvl4pPr>
      <a:lvl5pPr marL="2159946" indent="-239994" algn="l" defTabSz="609585" rtl="0" eaLnBrk="1" latinLnBrk="0" hangingPunct="1">
        <a:lnSpc>
          <a:spcPts val="2800"/>
        </a:lnSpc>
        <a:spcBef>
          <a:spcPts val="0"/>
        </a:spcBef>
        <a:spcAft>
          <a:spcPts val="1600"/>
        </a:spcAft>
        <a:buFont typeface="Arial"/>
        <a:buChar char="–"/>
        <a:defRPr sz="2267" kern="1200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9881" y="506415"/>
            <a:ext cx="9883936" cy="99853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2084917" y="1839185"/>
            <a:ext cx="8977843" cy="40557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pic>
        <p:nvPicPr>
          <p:cNvPr id="6" name="Picture 5" descr="TURKUABO_WHITE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209" y="5894974"/>
            <a:ext cx="1362096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95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</p:sldLayoutIdLst>
  <p:hf hdr="0" ftr="0" dt="0"/>
  <p:txStyles>
    <p:titleStyle>
      <a:lvl1pPr algn="l" defTabSz="609585" rtl="0" eaLnBrk="1" latinLnBrk="0" hangingPunct="1">
        <a:lnSpc>
          <a:spcPts val="4400"/>
        </a:lnSpc>
        <a:spcBef>
          <a:spcPct val="0"/>
        </a:spcBef>
        <a:buNone/>
        <a:defRPr sz="4267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609585" rtl="0" eaLnBrk="1" latinLnBrk="0" hangingPunct="1">
        <a:lnSpc>
          <a:spcPts val="2800"/>
        </a:lnSpc>
        <a:spcBef>
          <a:spcPts val="0"/>
        </a:spcBef>
        <a:spcAft>
          <a:spcPts val="1600"/>
        </a:spcAft>
        <a:buFont typeface="Arial"/>
        <a:buNone/>
        <a:defRPr sz="2267" kern="1200">
          <a:solidFill>
            <a:schemeClr val="tx1"/>
          </a:solidFill>
          <a:latin typeface="Arial"/>
          <a:ea typeface="+mn-ea"/>
          <a:cs typeface="Arial"/>
        </a:defRPr>
      </a:lvl1pPr>
      <a:lvl2pPr marL="191995" indent="-239994" algn="l" defTabSz="609585" rtl="0" eaLnBrk="1" latinLnBrk="0" hangingPunct="1">
        <a:lnSpc>
          <a:spcPts val="2800"/>
        </a:lnSpc>
        <a:spcBef>
          <a:spcPts val="0"/>
        </a:spcBef>
        <a:spcAft>
          <a:spcPts val="1600"/>
        </a:spcAft>
        <a:buFont typeface="Arial"/>
        <a:buChar char="•"/>
        <a:defRPr sz="2267" kern="1200">
          <a:solidFill>
            <a:schemeClr val="tx1"/>
          </a:solidFill>
          <a:latin typeface="Arial"/>
          <a:ea typeface="+mn-ea"/>
          <a:cs typeface="Arial"/>
        </a:defRPr>
      </a:lvl2pPr>
      <a:lvl3pPr marL="719982" indent="-239994" algn="l" defTabSz="609585" rtl="0" eaLnBrk="1" latinLnBrk="0" hangingPunct="1">
        <a:lnSpc>
          <a:spcPts val="2800"/>
        </a:lnSpc>
        <a:spcBef>
          <a:spcPts val="0"/>
        </a:spcBef>
        <a:spcAft>
          <a:spcPts val="1600"/>
        </a:spcAft>
        <a:buFont typeface="Lucida Grande"/>
        <a:buChar char="–"/>
        <a:defRPr sz="2267" kern="1200">
          <a:solidFill>
            <a:schemeClr val="tx1"/>
          </a:solidFill>
          <a:latin typeface="Arial"/>
          <a:ea typeface="+mn-ea"/>
          <a:cs typeface="Arial"/>
        </a:defRPr>
      </a:lvl3pPr>
      <a:lvl4pPr marL="1199970" indent="-239994" algn="l" defTabSz="609585" rtl="0" eaLnBrk="1" latinLnBrk="0" hangingPunct="1">
        <a:lnSpc>
          <a:spcPts val="2800"/>
        </a:lnSpc>
        <a:spcBef>
          <a:spcPts val="0"/>
        </a:spcBef>
        <a:spcAft>
          <a:spcPts val="1600"/>
        </a:spcAft>
        <a:buSzPct val="60000"/>
        <a:buFont typeface="Courier New"/>
        <a:buChar char="o"/>
        <a:defRPr sz="2267" kern="1200">
          <a:solidFill>
            <a:schemeClr val="tx1"/>
          </a:solidFill>
          <a:latin typeface="Arial"/>
          <a:ea typeface="+mn-ea"/>
          <a:cs typeface="Arial"/>
        </a:defRPr>
      </a:lvl4pPr>
      <a:lvl5pPr marL="1679958" indent="-239994" algn="l" defTabSz="609585" rtl="0" eaLnBrk="1" latinLnBrk="0" hangingPunct="1">
        <a:lnSpc>
          <a:spcPts val="2800"/>
        </a:lnSpc>
        <a:spcBef>
          <a:spcPts val="0"/>
        </a:spcBef>
        <a:spcAft>
          <a:spcPts val="1600"/>
        </a:spcAft>
        <a:buFont typeface="Arial"/>
        <a:buChar char="–"/>
        <a:defRPr sz="2267" kern="1200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Kuva 1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12" y="6134100"/>
            <a:ext cx="1058332" cy="593999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199" y="408562"/>
            <a:ext cx="9972000" cy="7876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199" y="1196502"/>
            <a:ext cx="9972000" cy="49804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63430" y="6268800"/>
            <a:ext cx="1305128" cy="2584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300">
                <a:solidFill>
                  <a:srgbClr val="000000"/>
                </a:solidFill>
              </a:defRPr>
            </a:lvl1pPr>
          </a:lstStyle>
          <a:p>
            <a:fld id="{1182CDC3-4D33-40DC-84FF-18D51138FD64}" type="datetime1">
              <a:rPr lang="fi-FI" smtClean="0"/>
              <a:t>25.4.2023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2022" y="6268800"/>
            <a:ext cx="4114800" cy="2584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300">
                <a:solidFill>
                  <a:srgbClr val="000000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37780" y="6268800"/>
            <a:ext cx="1237034" cy="2584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300" b="1">
                <a:solidFill>
                  <a:srgbClr val="000000"/>
                </a:solidFill>
              </a:defRPr>
            </a:lvl1pPr>
          </a:lstStyle>
          <a:p>
            <a:fld id="{66B0B938-106A-4E9D-9931-8D19B263D19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4762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9881" y="506415"/>
            <a:ext cx="9883936" cy="99853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2084917" y="1839185"/>
            <a:ext cx="8977843" cy="40557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pic>
        <p:nvPicPr>
          <p:cNvPr id="6" name="Picture 5" descr="TURKUABO_WHITE-01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209" y="5894974"/>
            <a:ext cx="1362096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29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8" r:id="rId3"/>
    <p:sldLayoutId id="2147484089" r:id="rId4"/>
  </p:sldLayoutIdLst>
  <p:hf hdr="0" ftr="0" dt="0"/>
  <p:txStyles>
    <p:titleStyle>
      <a:lvl1pPr algn="l" defTabSz="609585" rtl="0" eaLnBrk="1" latinLnBrk="0" hangingPunct="1">
        <a:lnSpc>
          <a:spcPts val="4400"/>
        </a:lnSpc>
        <a:spcBef>
          <a:spcPct val="0"/>
        </a:spcBef>
        <a:buNone/>
        <a:defRPr sz="4267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609585" rtl="0" eaLnBrk="1" latinLnBrk="0" hangingPunct="1">
        <a:lnSpc>
          <a:spcPts val="2800"/>
        </a:lnSpc>
        <a:spcBef>
          <a:spcPts val="0"/>
        </a:spcBef>
        <a:spcAft>
          <a:spcPts val="1600"/>
        </a:spcAft>
        <a:buFont typeface="Arial"/>
        <a:buNone/>
        <a:defRPr sz="2267" kern="1200">
          <a:solidFill>
            <a:schemeClr val="tx1"/>
          </a:solidFill>
          <a:latin typeface="Arial"/>
          <a:ea typeface="+mn-ea"/>
          <a:cs typeface="Arial"/>
        </a:defRPr>
      </a:lvl1pPr>
      <a:lvl2pPr marL="191995" indent="-239994" algn="l" defTabSz="609585" rtl="0" eaLnBrk="1" latinLnBrk="0" hangingPunct="1">
        <a:lnSpc>
          <a:spcPts val="2800"/>
        </a:lnSpc>
        <a:spcBef>
          <a:spcPts val="0"/>
        </a:spcBef>
        <a:spcAft>
          <a:spcPts val="1600"/>
        </a:spcAft>
        <a:buFont typeface="Arial"/>
        <a:buChar char="•"/>
        <a:defRPr sz="2267" kern="1200">
          <a:solidFill>
            <a:schemeClr val="tx1"/>
          </a:solidFill>
          <a:latin typeface="Arial"/>
          <a:ea typeface="+mn-ea"/>
          <a:cs typeface="Arial"/>
        </a:defRPr>
      </a:lvl2pPr>
      <a:lvl3pPr marL="719982" indent="-239994" algn="l" defTabSz="609585" rtl="0" eaLnBrk="1" latinLnBrk="0" hangingPunct="1">
        <a:lnSpc>
          <a:spcPts val="2800"/>
        </a:lnSpc>
        <a:spcBef>
          <a:spcPts val="0"/>
        </a:spcBef>
        <a:spcAft>
          <a:spcPts val="1600"/>
        </a:spcAft>
        <a:buFont typeface="Lucida Grande"/>
        <a:buChar char="–"/>
        <a:defRPr sz="2267" kern="1200">
          <a:solidFill>
            <a:schemeClr val="tx1"/>
          </a:solidFill>
          <a:latin typeface="Arial"/>
          <a:ea typeface="+mn-ea"/>
          <a:cs typeface="Arial"/>
        </a:defRPr>
      </a:lvl3pPr>
      <a:lvl4pPr marL="1199970" indent="-239994" algn="l" defTabSz="609585" rtl="0" eaLnBrk="1" latinLnBrk="0" hangingPunct="1">
        <a:lnSpc>
          <a:spcPts val="2800"/>
        </a:lnSpc>
        <a:spcBef>
          <a:spcPts val="0"/>
        </a:spcBef>
        <a:spcAft>
          <a:spcPts val="1600"/>
        </a:spcAft>
        <a:buSzPct val="60000"/>
        <a:buFont typeface="Courier New"/>
        <a:buChar char="o"/>
        <a:defRPr sz="2267" kern="1200">
          <a:solidFill>
            <a:schemeClr val="tx1"/>
          </a:solidFill>
          <a:latin typeface="Arial"/>
          <a:ea typeface="+mn-ea"/>
          <a:cs typeface="Arial"/>
        </a:defRPr>
      </a:lvl4pPr>
      <a:lvl5pPr marL="1679958" indent="-239994" algn="l" defTabSz="609585" rtl="0" eaLnBrk="1" latinLnBrk="0" hangingPunct="1">
        <a:lnSpc>
          <a:spcPts val="2800"/>
        </a:lnSpc>
        <a:spcBef>
          <a:spcPts val="0"/>
        </a:spcBef>
        <a:spcAft>
          <a:spcPts val="1600"/>
        </a:spcAft>
        <a:buFont typeface="Arial"/>
        <a:buChar char="–"/>
        <a:defRPr sz="2267" kern="1200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4917" y="1839185"/>
            <a:ext cx="8977843" cy="4055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9880" y="515211"/>
            <a:ext cx="9882879" cy="988756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376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</p:sldLayoutIdLst>
  <p:hf hdr="0" ftr="0" dt="0"/>
  <p:txStyles>
    <p:titleStyle>
      <a:lvl1pPr algn="l" defTabSz="609585" rtl="0" eaLnBrk="1" latinLnBrk="0" hangingPunct="1">
        <a:lnSpc>
          <a:spcPts val="4400"/>
        </a:lnSpc>
        <a:spcBef>
          <a:spcPct val="0"/>
        </a:spcBef>
        <a:buNone/>
        <a:defRPr sz="4267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237061" indent="-237061" algn="l" defTabSz="609585" rtl="0" eaLnBrk="1" latinLnBrk="0" hangingPunct="1">
        <a:lnSpc>
          <a:spcPts val="2800"/>
        </a:lnSpc>
        <a:spcBef>
          <a:spcPts val="0"/>
        </a:spcBef>
        <a:spcAft>
          <a:spcPts val="1600"/>
        </a:spcAft>
        <a:buFont typeface="Arial"/>
        <a:buChar char="•"/>
        <a:defRPr sz="2267" kern="1200">
          <a:solidFill>
            <a:schemeClr val="tx1"/>
          </a:solidFill>
          <a:latin typeface="Arial"/>
          <a:ea typeface="+mn-ea"/>
          <a:cs typeface="Arial"/>
        </a:defRPr>
      </a:lvl1pPr>
      <a:lvl2pPr marL="719982" indent="-239994" algn="l" defTabSz="609585" rtl="0" eaLnBrk="1" latinLnBrk="0" hangingPunct="1">
        <a:lnSpc>
          <a:spcPts val="2800"/>
        </a:lnSpc>
        <a:spcBef>
          <a:spcPts val="0"/>
        </a:spcBef>
        <a:spcAft>
          <a:spcPts val="1600"/>
        </a:spcAft>
        <a:buFont typeface="Lucida Grande"/>
        <a:buChar char="–"/>
        <a:defRPr sz="2267" kern="1200">
          <a:solidFill>
            <a:schemeClr val="tx1"/>
          </a:solidFill>
          <a:latin typeface="Arial"/>
          <a:ea typeface="+mn-ea"/>
          <a:cs typeface="Arial"/>
        </a:defRPr>
      </a:lvl2pPr>
      <a:lvl3pPr marL="1199970" indent="-239994" algn="l" defTabSz="609585" rtl="0" eaLnBrk="1" latinLnBrk="0" hangingPunct="1">
        <a:lnSpc>
          <a:spcPts val="2800"/>
        </a:lnSpc>
        <a:spcBef>
          <a:spcPts val="0"/>
        </a:spcBef>
        <a:spcAft>
          <a:spcPts val="1600"/>
        </a:spcAft>
        <a:buSzPct val="60000"/>
        <a:buFont typeface="Courier New"/>
        <a:buChar char="o"/>
        <a:defRPr sz="2267" kern="1200">
          <a:solidFill>
            <a:schemeClr val="tx1"/>
          </a:solidFill>
          <a:latin typeface="Arial"/>
          <a:ea typeface="+mn-ea"/>
          <a:cs typeface="Arial"/>
        </a:defRPr>
      </a:lvl3pPr>
      <a:lvl4pPr marL="1679958" indent="-239994" algn="l" defTabSz="609585" rtl="0" eaLnBrk="1" latinLnBrk="0" hangingPunct="1">
        <a:lnSpc>
          <a:spcPts val="2800"/>
        </a:lnSpc>
        <a:spcBef>
          <a:spcPts val="0"/>
        </a:spcBef>
        <a:spcAft>
          <a:spcPts val="1600"/>
        </a:spcAft>
        <a:buSzPct val="100000"/>
        <a:buFont typeface="Lucida Grande"/>
        <a:buChar char="–"/>
        <a:defRPr sz="2267" kern="1200">
          <a:solidFill>
            <a:schemeClr val="tx1"/>
          </a:solidFill>
          <a:latin typeface="Arial"/>
          <a:ea typeface="+mn-ea"/>
          <a:cs typeface="Arial"/>
        </a:defRPr>
      </a:lvl4pPr>
      <a:lvl5pPr marL="2159946" indent="-239994" algn="l" defTabSz="609585" rtl="0" eaLnBrk="1" latinLnBrk="0" hangingPunct="1">
        <a:lnSpc>
          <a:spcPts val="2800"/>
        </a:lnSpc>
        <a:spcBef>
          <a:spcPts val="0"/>
        </a:spcBef>
        <a:spcAft>
          <a:spcPts val="1600"/>
        </a:spcAft>
        <a:buFont typeface="Arial"/>
        <a:buChar char="–"/>
        <a:defRPr sz="2267" kern="1200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Kuva 1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12" y="6134100"/>
            <a:ext cx="1058332" cy="593999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199" y="408562"/>
            <a:ext cx="9972000" cy="7876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199" y="1196502"/>
            <a:ext cx="9972000" cy="49804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63430" y="6268800"/>
            <a:ext cx="1305128" cy="2584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300">
                <a:solidFill>
                  <a:srgbClr val="000000"/>
                </a:solidFill>
              </a:defRPr>
            </a:lvl1pPr>
          </a:lstStyle>
          <a:p>
            <a:fld id="{6230DD9C-2710-4005-97E0-A2E2D8E98006}" type="datetime1">
              <a:rPr lang="fi-FI" smtClean="0"/>
              <a:t>25.4.2023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2022" y="6268800"/>
            <a:ext cx="4114800" cy="2584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3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37780" y="6268800"/>
            <a:ext cx="1237034" cy="2584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300" b="1">
                <a:solidFill>
                  <a:srgbClr val="000000"/>
                </a:solidFill>
              </a:defRPr>
            </a:lvl1pPr>
          </a:lstStyle>
          <a:p>
            <a:fld id="{66B0B938-106A-4E9D-9931-8D19B263D19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598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20" r:id="rId2"/>
    <p:sldLayoutId id="2147484131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4917" y="1839185"/>
            <a:ext cx="8977843" cy="4055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9880" y="515211"/>
            <a:ext cx="9882879" cy="988756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892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6" r:id="rId1"/>
    <p:sldLayoutId id="2147484237" r:id="rId2"/>
    <p:sldLayoutId id="2147484238" r:id="rId3"/>
    <p:sldLayoutId id="2147484239" r:id="rId4"/>
    <p:sldLayoutId id="2147484240" r:id="rId5"/>
    <p:sldLayoutId id="2147484241" r:id="rId6"/>
    <p:sldLayoutId id="2147484242" r:id="rId7"/>
    <p:sldLayoutId id="2147484243" r:id="rId8"/>
    <p:sldLayoutId id="2147484244" r:id="rId9"/>
    <p:sldLayoutId id="2147484245" r:id="rId10"/>
    <p:sldLayoutId id="2147484246" r:id="rId11"/>
    <p:sldLayoutId id="2147484247" r:id="rId12"/>
  </p:sldLayoutIdLst>
  <p:hf hdr="0" ftr="0" dt="0"/>
  <p:txStyles>
    <p:titleStyle>
      <a:lvl1pPr algn="l" defTabSz="609585" rtl="0" eaLnBrk="1" latinLnBrk="0" hangingPunct="1">
        <a:lnSpc>
          <a:spcPts val="4400"/>
        </a:lnSpc>
        <a:spcBef>
          <a:spcPct val="0"/>
        </a:spcBef>
        <a:buNone/>
        <a:defRPr sz="4267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237061" indent="-237061" algn="l" defTabSz="609585" rtl="0" eaLnBrk="1" latinLnBrk="0" hangingPunct="1">
        <a:lnSpc>
          <a:spcPts val="2800"/>
        </a:lnSpc>
        <a:spcBef>
          <a:spcPts val="0"/>
        </a:spcBef>
        <a:spcAft>
          <a:spcPts val="1600"/>
        </a:spcAft>
        <a:buFont typeface="Arial"/>
        <a:buChar char="•"/>
        <a:defRPr sz="2267" kern="1200">
          <a:solidFill>
            <a:schemeClr val="tx1"/>
          </a:solidFill>
          <a:latin typeface="Arial"/>
          <a:ea typeface="+mn-ea"/>
          <a:cs typeface="Arial"/>
        </a:defRPr>
      </a:lvl1pPr>
      <a:lvl2pPr marL="719982" indent="-239994" algn="l" defTabSz="609585" rtl="0" eaLnBrk="1" latinLnBrk="0" hangingPunct="1">
        <a:lnSpc>
          <a:spcPts val="2800"/>
        </a:lnSpc>
        <a:spcBef>
          <a:spcPts val="0"/>
        </a:spcBef>
        <a:spcAft>
          <a:spcPts val="1600"/>
        </a:spcAft>
        <a:buFont typeface="Lucida Grande"/>
        <a:buChar char="–"/>
        <a:defRPr sz="2267" kern="1200">
          <a:solidFill>
            <a:schemeClr val="tx1"/>
          </a:solidFill>
          <a:latin typeface="Arial"/>
          <a:ea typeface="+mn-ea"/>
          <a:cs typeface="Arial"/>
        </a:defRPr>
      </a:lvl2pPr>
      <a:lvl3pPr marL="1199970" indent="-239994" algn="l" defTabSz="609585" rtl="0" eaLnBrk="1" latinLnBrk="0" hangingPunct="1">
        <a:lnSpc>
          <a:spcPts val="2800"/>
        </a:lnSpc>
        <a:spcBef>
          <a:spcPts val="0"/>
        </a:spcBef>
        <a:spcAft>
          <a:spcPts val="1600"/>
        </a:spcAft>
        <a:buSzPct val="60000"/>
        <a:buFont typeface="Courier New"/>
        <a:buChar char="o"/>
        <a:defRPr sz="2267" kern="1200">
          <a:solidFill>
            <a:schemeClr val="tx1"/>
          </a:solidFill>
          <a:latin typeface="Arial"/>
          <a:ea typeface="+mn-ea"/>
          <a:cs typeface="Arial"/>
        </a:defRPr>
      </a:lvl3pPr>
      <a:lvl4pPr marL="1679958" indent="-239994" algn="l" defTabSz="609585" rtl="0" eaLnBrk="1" latinLnBrk="0" hangingPunct="1">
        <a:lnSpc>
          <a:spcPts val="2800"/>
        </a:lnSpc>
        <a:spcBef>
          <a:spcPts val="0"/>
        </a:spcBef>
        <a:spcAft>
          <a:spcPts val="1600"/>
        </a:spcAft>
        <a:buSzPct val="100000"/>
        <a:buFont typeface="Lucida Grande"/>
        <a:buChar char="–"/>
        <a:defRPr sz="2267" kern="1200">
          <a:solidFill>
            <a:schemeClr val="tx1"/>
          </a:solidFill>
          <a:latin typeface="Arial"/>
          <a:ea typeface="+mn-ea"/>
          <a:cs typeface="Arial"/>
        </a:defRPr>
      </a:lvl4pPr>
      <a:lvl5pPr marL="2159946" indent="-239994" algn="l" defTabSz="609585" rtl="0" eaLnBrk="1" latinLnBrk="0" hangingPunct="1">
        <a:lnSpc>
          <a:spcPts val="2800"/>
        </a:lnSpc>
        <a:spcBef>
          <a:spcPts val="0"/>
        </a:spcBef>
        <a:spcAft>
          <a:spcPts val="1600"/>
        </a:spcAft>
        <a:buFont typeface="Arial"/>
        <a:buChar char="–"/>
        <a:defRPr sz="2267" kern="1200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itameripaiva.fi/arkisto/2022/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johnnurmisensaatio.fi/30/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hyperlink" Target="https://itameripaiva.fi/teot/pulahdus/" TargetMode="External"/><Relationship Id="rId7" Type="http://schemas.openxmlformats.org/officeDocument/2006/relationships/hyperlink" Target="https://itameripaiva.fi/teot/itamerimenu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7.jpeg"/><Relationship Id="rId5" Type="http://schemas.openxmlformats.org/officeDocument/2006/relationships/hyperlink" Target="https://itameripaiva.fi/teot/itamerihetki/" TargetMode="External"/><Relationship Id="rId4" Type="http://schemas.openxmlformats.org/officeDocument/2006/relationships/image" Target="../media/image6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0.pn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35.png"/><Relationship Id="rId7" Type="http://schemas.openxmlformats.org/officeDocument/2006/relationships/image" Target="../media/image76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35.png"/><Relationship Id="rId7" Type="http://schemas.openxmlformats.org/officeDocument/2006/relationships/hyperlink" Target="https://www.youtube.com/watch?v=LBJpTq_b9s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0.jpe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Relationship Id="rId9" Type="http://schemas.openxmlformats.org/officeDocument/2006/relationships/image" Target="../media/image8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0.png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0.png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itameripaiva.fi/jarjesta/#custom-form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../it&#228;merip&#228;iv&#228;.fi" TargetMode="External"/><Relationship Id="rId3" Type="http://schemas.openxmlformats.org/officeDocument/2006/relationships/hyperlink" Target="https://itameripaiva.fi/materiaalipankki/" TargetMode="External"/><Relationship Id="rId7" Type="http://schemas.openxmlformats.org/officeDocument/2006/relationships/hyperlink" Target="https://www.facebook.com/groups/balticseadaypartners" TargetMode="External"/><Relationship Id="rId12" Type="http://schemas.openxmlformats.org/officeDocument/2006/relationships/hyperlink" Target="../itameripaiva.fi/ru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itameripaiva.fi/ilmoita-tapahtuma/" TargetMode="External"/><Relationship Id="rId11" Type="http://schemas.openxmlformats.org/officeDocument/2006/relationships/hyperlink" Target="../l&#228;&#228;nemerep&#228;ev.ee" TargetMode="External"/><Relationship Id="rId5" Type="http://schemas.openxmlformats.org/officeDocument/2006/relationships/hyperlink" Target="https://itameripaiva.fi/vinkkeja/" TargetMode="External"/><Relationship Id="rId10" Type="http://schemas.openxmlformats.org/officeDocument/2006/relationships/hyperlink" Target="../&#246;stersj&#246;dagen.fi" TargetMode="External"/><Relationship Id="rId4" Type="http://schemas.openxmlformats.org/officeDocument/2006/relationships/hyperlink" Target="https://itameripaiva.fi/kumppanille/" TargetMode="External"/><Relationship Id="rId9" Type="http://schemas.openxmlformats.org/officeDocument/2006/relationships/hyperlink" Target="../balticseaday.fi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jpeg"/><Relationship Id="rId13" Type="http://schemas.openxmlformats.org/officeDocument/2006/relationships/image" Target="../media/image106.jpeg"/><Relationship Id="rId3" Type="http://schemas.openxmlformats.org/officeDocument/2006/relationships/image" Target="../media/image96.jpeg"/><Relationship Id="rId7" Type="http://schemas.openxmlformats.org/officeDocument/2006/relationships/image" Target="../media/image100.jpeg"/><Relationship Id="rId12" Type="http://schemas.openxmlformats.org/officeDocument/2006/relationships/image" Target="../media/image105.jpeg"/><Relationship Id="rId2" Type="http://schemas.openxmlformats.org/officeDocument/2006/relationships/image" Target="../media/image95.jpeg"/><Relationship Id="rId16" Type="http://schemas.openxmlformats.org/officeDocument/2006/relationships/image" Target="../media/image109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9.jpeg"/><Relationship Id="rId11" Type="http://schemas.openxmlformats.org/officeDocument/2006/relationships/image" Target="../media/image104.jpeg"/><Relationship Id="rId5" Type="http://schemas.openxmlformats.org/officeDocument/2006/relationships/image" Target="../media/image98.jpeg"/><Relationship Id="rId15" Type="http://schemas.openxmlformats.org/officeDocument/2006/relationships/image" Target="../media/image108.jpeg"/><Relationship Id="rId10" Type="http://schemas.openxmlformats.org/officeDocument/2006/relationships/image" Target="../media/image103.jpeg"/><Relationship Id="rId4" Type="http://schemas.openxmlformats.org/officeDocument/2006/relationships/image" Target="../media/image97.jpeg"/><Relationship Id="rId9" Type="http://schemas.openxmlformats.org/officeDocument/2006/relationships/image" Target="../media/image102.jpeg"/><Relationship Id="rId14" Type="http://schemas.openxmlformats.org/officeDocument/2006/relationships/image" Target="../media/image10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tameripaiva.fi/jarjesta/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D175012-8BEA-45A9-9C28-B45253219D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4D31727-65A2-4F4C-ABC2-A092C4F8DEE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2CED82-3627-4DBF-99A0-831989F240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455" y="365126"/>
            <a:ext cx="1259836" cy="1266012"/>
          </a:xfrm>
          <a:prstGeom prst="rect">
            <a:avLst/>
          </a:prstGeom>
        </p:spPr>
      </p:pic>
      <p:pic>
        <p:nvPicPr>
          <p:cNvPr id="6" name="Kuva 5" descr="Kuva, joka sisältää kohteen ulkokäyttöön tarkoitettu esine, verkko&#10;&#10;Kuvaus luotu automaattisesti">
            <a:extLst>
              <a:ext uri="{FF2B5EF4-FFF2-40B4-BE49-F238E27FC236}">
                <a16:creationId xmlns:a16="http://schemas.microsoft.com/office/drawing/2014/main" id="{964653E4-0A8A-4EBE-B25C-2298C3F2F9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9756"/>
            <a:ext cx="12192001" cy="682781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64ACBC2B-D82B-4612-A1A6-AA4B7EF24A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6087" y="1631138"/>
            <a:ext cx="6559826" cy="3048132"/>
          </a:xfrm>
          <a:prstGeom prst="rect">
            <a:avLst/>
          </a:prstGeom>
        </p:spPr>
      </p:pic>
      <p:sp>
        <p:nvSpPr>
          <p:cNvPr id="9" name="Otsikko 1">
            <a:extLst>
              <a:ext uri="{FF2B5EF4-FFF2-40B4-BE49-F238E27FC236}">
                <a16:creationId xmlns:a16="http://schemas.microsoft.com/office/drawing/2014/main" id="{1DEE9CAA-3A9A-437F-9510-EC19A716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7420" y="4585894"/>
            <a:ext cx="7297159" cy="1876794"/>
          </a:xfrm>
        </p:spPr>
        <p:txBody>
          <a:bodyPr/>
          <a:lstStyle/>
          <a:p>
            <a:pPr algn="ctr"/>
            <a:br>
              <a:rPr lang="fi-FI" sz="3200" dirty="0">
                <a:solidFill>
                  <a:schemeClr val="bg1"/>
                </a:solidFill>
              </a:rPr>
            </a:br>
            <a:r>
              <a:rPr lang="fi-FI" sz="4000" dirty="0">
                <a:solidFill>
                  <a:schemeClr val="bg1"/>
                </a:solidFill>
              </a:rPr>
              <a:t>31.8.2023</a:t>
            </a:r>
            <a:endParaRPr lang="fi-FI" sz="3200" dirty="0">
              <a:solidFill>
                <a:schemeClr val="bg1"/>
              </a:solidFill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DDE71537-CEEE-47CA-8516-E48ED964B1CF}"/>
              </a:ext>
            </a:extLst>
          </p:cNvPr>
          <p:cNvSpPr txBox="1"/>
          <p:nvPr/>
        </p:nvSpPr>
        <p:spPr>
          <a:xfrm>
            <a:off x="103679" y="222460"/>
            <a:ext cx="6167911" cy="1225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 algn="l" defTabSz="1828800">
              <a:spcAft>
                <a:spcPts val="100"/>
              </a:spcAft>
              <a:defRPr sz="4800" b="1" cap="none" spc="0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fi-FI" sz="2200">
                <a:latin typeface="+mn-lt"/>
                <a:cs typeface="Arial" panose="020B0604020202020204" pitchFamily="34" charset="0"/>
              </a:rPr>
              <a:t>#itämeripäivä</a:t>
            </a:r>
          </a:p>
          <a:p>
            <a:pPr algn="l" defTabSz="1828800">
              <a:spcAft>
                <a:spcPts val="100"/>
              </a:spcAft>
              <a:defRPr sz="4800" b="1" cap="none" spc="0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fi-FI" sz="2200">
                <a:latin typeface="+mn-lt"/>
                <a:cs typeface="Arial" panose="020B0604020202020204" pitchFamily="34" charset="0"/>
              </a:rPr>
              <a:t>#östersjödagen</a:t>
            </a:r>
          </a:p>
          <a:p>
            <a:pPr algn="l" defTabSz="1828800">
              <a:spcAft>
                <a:spcPts val="100"/>
              </a:spcAft>
              <a:defRPr sz="4800" b="1" cap="none" spc="0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fi-FI" sz="2200">
                <a:latin typeface="+mn-lt"/>
                <a:cs typeface="Arial" panose="020B0604020202020204" pitchFamily="34" charset="0"/>
              </a:rPr>
              <a:t>#balticseaday</a:t>
            </a:r>
          </a:p>
        </p:txBody>
      </p:sp>
    </p:spTree>
    <p:extLst>
      <p:ext uri="{BB962C8B-B14F-4D97-AF65-F5344CB8AC3E}">
        <p14:creationId xmlns:p14="http://schemas.microsoft.com/office/powerpoint/2010/main" val="3258988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>
            <a:extLst>
              <a:ext uri="{FF2B5EF4-FFF2-40B4-BE49-F238E27FC236}">
                <a16:creationId xmlns:a16="http://schemas.microsoft.com/office/drawing/2014/main" id="{8312D833-7FBE-4943-9B67-F6B0A2366E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932" r="3859"/>
          <a:stretch/>
        </p:blipFill>
        <p:spPr>
          <a:xfrm>
            <a:off x="3514760" y="4618653"/>
            <a:ext cx="8677240" cy="223934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6BF0A67-EAE8-1243-A260-15B1380E4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889" y="468514"/>
            <a:ext cx="7797965" cy="1051826"/>
          </a:xfrm>
        </p:spPr>
        <p:txBody>
          <a:bodyPr/>
          <a:lstStyle/>
          <a:p>
            <a:pPr algn="ctr"/>
            <a:r>
              <a:rPr lang="fi-FI" sz="3200" dirty="0">
                <a:solidFill>
                  <a:schemeClr val="accent3"/>
                </a:solidFill>
              </a:rPr>
              <a:t>Itämeripäivä näkyi ja kuului</a:t>
            </a:r>
            <a:br>
              <a:rPr lang="fi-FI" sz="3200" dirty="0">
                <a:solidFill>
                  <a:schemeClr val="accent3"/>
                </a:solidFill>
              </a:rPr>
            </a:br>
            <a:r>
              <a:rPr lang="fi-FI" sz="3200" dirty="0">
                <a:solidFill>
                  <a:schemeClr val="accent3"/>
                </a:solidFill>
              </a:rPr>
              <a:t>ympäri Suomen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4CDA32DD-EBAE-4EDF-BE93-0D5EE15997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455" y="365126"/>
            <a:ext cx="1259836" cy="1266012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C4EB47EA-13A1-4600-B5E6-F46B5C7F7B66}"/>
              </a:ext>
            </a:extLst>
          </p:cNvPr>
          <p:cNvSpPr txBox="1"/>
          <p:nvPr/>
        </p:nvSpPr>
        <p:spPr>
          <a:xfrm>
            <a:off x="7171066" y="2048284"/>
            <a:ext cx="2218292" cy="1959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kumimoji="0" lang="fi-FI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Poppins SemiBold" pitchFamily="2" charset="77"/>
              </a:rPr>
              <a:t>RadioHelsingin Itämeripäivän lähetyksellä oli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Poppins SemiBold" pitchFamily="2" charset="77"/>
              </a:rPr>
              <a:t>yli 16 500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kumimoji="0" lang="fi-FI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Poppins SemiBold" pitchFamily="2" charset="77"/>
              </a:rPr>
              <a:t>kuulijaa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fi-FI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6E07BDAE-33A6-4EEB-895F-95C8243B6B80}"/>
              </a:ext>
            </a:extLst>
          </p:cNvPr>
          <p:cNvSpPr txBox="1"/>
          <p:nvPr/>
        </p:nvSpPr>
        <p:spPr>
          <a:xfrm>
            <a:off x="4345157" y="1997323"/>
            <a:ext cx="2622249" cy="1433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kumimoji="0" lang="fi-FI" sz="20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Poppins SemiBold" pitchFamily="2" charset="77"/>
              </a:rPr>
              <a:t>Mallvoice</a:t>
            </a:r>
            <a:endParaRPr kumimoji="0" lang="fi-FI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Poppins SemiBold" pitchFamily="2" charset="77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i-FI" sz="2000" dirty="0">
                <a:solidFill>
                  <a:schemeClr val="bg1"/>
                </a:solidFill>
                <a:latin typeface="+mn-lt"/>
                <a:cs typeface="Poppins SemiBold" pitchFamily="2" charset="77"/>
              </a:rPr>
              <a:t>Äänimainontaa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i-FI" sz="2000" b="1" dirty="0">
                <a:solidFill>
                  <a:srgbClr val="F26D77"/>
                </a:solidFill>
                <a:latin typeface="+mn-lt"/>
                <a:cs typeface="Poppins SemiBold" pitchFamily="2" charset="77"/>
              </a:rPr>
              <a:t>70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i-FI" sz="2000" dirty="0">
                <a:solidFill>
                  <a:schemeClr val="bg1"/>
                </a:solidFill>
                <a:latin typeface="+mn-lt"/>
                <a:cs typeface="Poppins SemiBold" pitchFamily="2" charset="77"/>
              </a:rPr>
              <a:t>kaupassa</a:t>
            </a:r>
            <a:endParaRPr lang="fi-FI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12BEA859-3155-47E3-9A26-E4D2DA548F16}"/>
              </a:ext>
            </a:extLst>
          </p:cNvPr>
          <p:cNvSpPr/>
          <p:nvPr/>
        </p:nvSpPr>
        <p:spPr>
          <a:xfrm>
            <a:off x="1709555" y="1477324"/>
            <a:ext cx="2459413" cy="245941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 anchorCtr="0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fi-FI"/>
          </a:p>
        </p:txBody>
      </p:sp>
      <p:sp>
        <p:nvSpPr>
          <p:cNvPr id="11" name="Ellipsi 10">
            <a:extLst>
              <a:ext uri="{FF2B5EF4-FFF2-40B4-BE49-F238E27FC236}">
                <a16:creationId xmlns:a16="http://schemas.microsoft.com/office/drawing/2014/main" id="{C267E351-941F-40C6-AB16-C94989DA4838}"/>
              </a:ext>
            </a:extLst>
          </p:cNvPr>
          <p:cNvSpPr/>
          <p:nvPr/>
        </p:nvSpPr>
        <p:spPr>
          <a:xfrm>
            <a:off x="4380031" y="1477324"/>
            <a:ext cx="2459413" cy="245941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 anchorCtr="0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fi-FI"/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2F9F7700-ABA6-4530-B4B9-B1561CCA661F}"/>
              </a:ext>
            </a:extLst>
          </p:cNvPr>
          <p:cNvSpPr/>
          <p:nvPr/>
        </p:nvSpPr>
        <p:spPr>
          <a:xfrm>
            <a:off x="7050507" y="1477324"/>
            <a:ext cx="2459413" cy="245941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 anchorCtr="0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fi-FI"/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3CBE58AE-043C-43FA-99D7-E675FE927084}"/>
              </a:ext>
            </a:extLst>
          </p:cNvPr>
          <p:cNvSpPr/>
          <p:nvPr/>
        </p:nvSpPr>
        <p:spPr>
          <a:xfrm>
            <a:off x="7050506" y="4077760"/>
            <a:ext cx="2459413" cy="245941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 anchorCtr="0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fi-FI"/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FCA0F437-3469-496F-BAF9-B3B2C393EE54}"/>
              </a:ext>
            </a:extLst>
          </p:cNvPr>
          <p:cNvSpPr txBox="1"/>
          <p:nvPr/>
        </p:nvSpPr>
        <p:spPr>
          <a:xfrm>
            <a:off x="7255533" y="4563785"/>
            <a:ext cx="2052727" cy="155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kumimoji="0" lang="fi-FI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Poppins SemiBold" pitchFamily="2" charset="77"/>
              </a:rPr>
              <a:t>Itämeripäivän radiotietoisku tavoitti 25.8.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i-FI" sz="2000" b="1" dirty="0">
                <a:solidFill>
                  <a:schemeClr val="accent3"/>
                </a:solidFill>
                <a:latin typeface="+mn-lt"/>
                <a:cs typeface="Poppins SemiBold" pitchFamily="2" charset="77"/>
              </a:rPr>
              <a:t>1 000 000</a:t>
            </a:r>
            <a:r>
              <a:rPr kumimoji="0" lang="fi-FI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Poppins SemiBold" pitchFamily="2" charset="77"/>
              </a:rPr>
              <a:t> suomalaista</a:t>
            </a:r>
            <a:endParaRPr lang="fi-FI" sz="20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DB7FB533-A13A-4543-9328-74A788DDCE15}"/>
              </a:ext>
            </a:extLst>
          </p:cNvPr>
          <p:cNvSpPr txBox="1"/>
          <p:nvPr/>
        </p:nvSpPr>
        <p:spPr>
          <a:xfrm>
            <a:off x="4572122" y="4547257"/>
            <a:ext cx="2168321" cy="1479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i-FI" sz="20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John Nurmisen Säätiö tavoitti elokuussa Instagramissa </a:t>
            </a:r>
            <a:r>
              <a:rPr lang="fi-FI" sz="2000" b="1" dirty="0">
                <a:solidFill>
                  <a:schemeClr val="accent3"/>
                </a:solidFill>
                <a:latin typeface="Poppins" pitchFamily="2" charset="77"/>
                <a:cs typeface="Poppins" pitchFamily="2" charset="77"/>
              </a:rPr>
              <a:t>yli 91 000 tiliä</a:t>
            </a:r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id="{33B4D900-89DA-4043-B0CB-79FCCCFE9937}"/>
              </a:ext>
            </a:extLst>
          </p:cNvPr>
          <p:cNvSpPr/>
          <p:nvPr/>
        </p:nvSpPr>
        <p:spPr>
          <a:xfrm>
            <a:off x="1726495" y="4057497"/>
            <a:ext cx="2459413" cy="245941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 anchorCtr="0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fi-FI"/>
          </a:p>
        </p:txBody>
      </p:sp>
      <p:sp>
        <p:nvSpPr>
          <p:cNvPr id="19" name="Ellipsi 18">
            <a:extLst>
              <a:ext uri="{FF2B5EF4-FFF2-40B4-BE49-F238E27FC236}">
                <a16:creationId xmlns:a16="http://schemas.microsoft.com/office/drawing/2014/main" id="{DA7EFFD4-4A05-4E49-A037-F902203704D3}"/>
              </a:ext>
            </a:extLst>
          </p:cNvPr>
          <p:cNvSpPr/>
          <p:nvPr/>
        </p:nvSpPr>
        <p:spPr>
          <a:xfrm>
            <a:off x="4426577" y="4070274"/>
            <a:ext cx="2459413" cy="245941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 anchorCtr="0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fi-FI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7C420B4A-5043-49BE-86CF-A5F141CE9169}"/>
              </a:ext>
            </a:extLst>
          </p:cNvPr>
          <p:cNvSpPr txBox="1"/>
          <p:nvPr/>
        </p:nvSpPr>
        <p:spPr>
          <a:xfrm>
            <a:off x="1791960" y="4563785"/>
            <a:ext cx="2343870" cy="1910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i-FI" sz="20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HS.fi Itämeripäivän mainoksille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i-FI" sz="2000" b="1" dirty="0">
                <a:solidFill>
                  <a:srgbClr val="F26D77"/>
                </a:solidFill>
                <a:latin typeface="Poppins" pitchFamily="2" charset="77"/>
                <a:cs typeface="Poppins" pitchFamily="2" charset="77"/>
              </a:rPr>
              <a:t>770 000</a:t>
            </a:r>
            <a:br>
              <a:rPr lang="fi-FI" sz="2000" b="1" dirty="0">
                <a:solidFill>
                  <a:srgbClr val="F26D77"/>
                </a:solidFill>
                <a:latin typeface="Poppins" pitchFamily="2" charset="77"/>
                <a:cs typeface="Poppins" pitchFamily="2" charset="77"/>
              </a:rPr>
            </a:br>
            <a:r>
              <a:rPr lang="fi-FI" sz="20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näyttöä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fi-FI" sz="20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EB56D68-CC6D-AADD-DA98-D220C2535B06}"/>
              </a:ext>
            </a:extLst>
          </p:cNvPr>
          <p:cNvSpPr txBox="1"/>
          <p:nvPr/>
        </p:nvSpPr>
        <p:spPr>
          <a:xfrm>
            <a:off x="1825097" y="1805760"/>
            <a:ext cx="2228328" cy="19107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Spondan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i-FI" sz="200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Kauppakeskus-mainonta tavoitti 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F26D77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600 000 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asiakasta</a:t>
            </a:r>
          </a:p>
        </p:txBody>
      </p:sp>
    </p:spTree>
    <p:extLst>
      <p:ext uri="{BB962C8B-B14F-4D97-AF65-F5344CB8AC3E}">
        <p14:creationId xmlns:p14="http://schemas.microsoft.com/office/powerpoint/2010/main" val="21081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9C2488-822B-8344-97F5-C485C16E0F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932" r="3859"/>
          <a:stretch/>
        </p:blipFill>
        <p:spPr>
          <a:xfrm>
            <a:off x="3514760" y="4618653"/>
            <a:ext cx="8677240" cy="223934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6BF0A67-EAE8-1243-A260-15B1380E4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709" y="466611"/>
            <a:ext cx="7487354" cy="953815"/>
          </a:xfrm>
        </p:spPr>
        <p:txBody>
          <a:bodyPr/>
          <a:lstStyle/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  <a:defRPr/>
            </a:pPr>
            <a:r>
              <a:rPr lang="fi-FI" sz="2800" b="1" i="0" dirty="0">
                <a:effectLst/>
                <a:latin typeface="+mn-lt"/>
              </a:rPr>
              <a:t>Itämeripäivä näkyi ja kuului sosiaalisessa mediassa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FE76EA-022D-4842-91F0-DFB156710D51}"/>
              </a:ext>
            </a:extLst>
          </p:cNvPr>
          <p:cNvSpPr txBox="1"/>
          <p:nvPr/>
        </p:nvSpPr>
        <p:spPr>
          <a:xfrm>
            <a:off x="537709" y="1595051"/>
            <a:ext cx="9924345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fi-FI" sz="2400" b="0" i="0" dirty="0">
                <a:solidFill>
                  <a:schemeClr val="bg1"/>
                </a:solidFill>
                <a:effectLst/>
                <a:latin typeface="+mn-lt"/>
              </a:rPr>
              <a:t>Yhtenä esimerkkinä hienosta yhteisestä tekemisestä mainittakoon Twitter.</a:t>
            </a:r>
          </a:p>
          <a:p>
            <a:pPr marL="800100" lvl="1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fi-FI" sz="2400" b="1" i="0" dirty="0">
                <a:solidFill>
                  <a:schemeClr val="bg1"/>
                </a:solidFill>
                <a:effectLst/>
                <a:latin typeface="+mn-lt"/>
              </a:rPr>
              <a:t>#itämeripäivä </a:t>
            </a:r>
            <a:r>
              <a:rPr lang="fi-FI" sz="2400" b="0" i="0" dirty="0">
                <a:solidFill>
                  <a:schemeClr val="bg1"/>
                </a:solidFill>
                <a:effectLst/>
                <a:latin typeface="+mn-lt"/>
              </a:rPr>
              <a:t>oli Suomen twiitatuin hashtag koko päivän 25.8.2022</a:t>
            </a:r>
          </a:p>
          <a:p>
            <a:pPr marL="34290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fi-FI" sz="2400" b="0" i="0" dirty="0">
                <a:solidFill>
                  <a:schemeClr val="bg1"/>
                </a:solidFill>
                <a:effectLst/>
                <a:latin typeface="+mn-lt"/>
              </a:rPr>
              <a:t>Instagram täyttyi toinen toistaan upeammilla videoilla ja kuvilla.</a:t>
            </a:r>
          </a:p>
          <a:p>
            <a:pPr marL="800100" lvl="1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fi-FI" sz="2400" dirty="0">
                <a:solidFill>
                  <a:schemeClr val="bg1"/>
                </a:solidFill>
                <a:latin typeface="+mn-lt"/>
              </a:rPr>
              <a:t>yli 1 000 uutta julkaisua </a:t>
            </a:r>
            <a:r>
              <a:rPr lang="fi-FI" sz="2400" b="1" dirty="0">
                <a:solidFill>
                  <a:srgbClr val="F26D77"/>
                </a:solidFill>
                <a:latin typeface="+mn-lt"/>
              </a:rPr>
              <a:t>#itämeripäivä</a:t>
            </a:r>
            <a:r>
              <a:rPr lang="fi-FI" sz="2400" b="1" dirty="0">
                <a:solidFill>
                  <a:schemeClr val="bg1"/>
                </a:solidFill>
                <a:latin typeface="+mn-lt"/>
              </a:rPr>
              <a:t>-</a:t>
            </a:r>
            <a:r>
              <a:rPr lang="fi-FI" sz="2400" dirty="0">
                <a:solidFill>
                  <a:schemeClr val="bg1"/>
                </a:solidFill>
                <a:latin typeface="+mn-lt"/>
              </a:rPr>
              <a:t>tunnisteella, </a:t>
            </a:r>
            <a:br>
              <a:rPr lang="fi-FI" sz="2400" dirty="0">
                <a:solidFill>
                  <a:schemeClr val="bg1"/>
                </a:solidFill>
                <a:latin typeface="+mn-lt"/>
              </a:rPr>
            </a:br>
            <a:r>
              <a:rPr lang="fi-FI" sz="2400" dirty="0">
                <a:solidFill>
                  <a:schemeClr val="bg1"/>
                </a:solidFill>
                <a:latin typeface="+mn-lt"/>
              </a:rPr>
              <a:t>John Nurmisen Säätiön Instagram-tilin tavoittavuus kasvoi yli 1 000 %.</a:t>
            </a:r>
            <a:endParaRPr lang="fi-FI" sz="2400" b="0" i="0" dirty="0">
              <a:solidFill>
                <a:schemeClr val="bg1"/>
              </a:solidFill>
              <a:effectLst/>
              <a:latin typeface="+mn-lt"/>
            </a:endParaRPr>
          </a:p>
          <a:p>
            <a:pPr marL="34290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fi-FI" sz="2400" dirty="0">
                <a:solidFill>
                  <a:schemeClr val="bg1"/>
                </a:solidFill>
                <a:latin typeface="+mn-lt"/>
              </a:rPr>
              <a:t>K</a:t>
            </a:r>
            <a:r>
              <a:rPr lang="fi-FI" sz="2400" b="0" i="0" dirty="0">
                <a:solidFill>
                  <a:schemeClr val="bg1"/>
                </a:solidFill>
                <a:effectLst/>
                <a:latin typeface="+mn-lt"/>
              </a:rPr>
              <a:t>eskustelua ylläpidettiin myös Facebookissa ja </a:t>
            </a:r>
            <a:r>
              <a:rPr lang="fi-FI" sz="2400" b="0" i="0" dirty="0" err="1">
                <a:solidFill>
                  <a:schemeClr val="bg1"/>
                </a:solidFill>
                <a:effectLst/>
                <a:latin typeface="+mn-lt"/>
              </a:rPr>
              <a:t>LinkedInissä</a:t>
            </a:r>
            <a:r>
              <a:rPr lang="fi-FI" sz="2400" b="0" i="0" dirty="0">
                <a:solidFill>
                  <a:schemeClr val="bg1"/>
                </a:solidFill>
                <a:effectLst/>
                <a:latin typeface="+mn-lt"/>
              </a:rPr>
              <a:t>.</a:t>
            </a:r>
          </a:p>
          <a:p>
            <a:pPr marL="34290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fi-FI" sz="2400" b="0" i="0" dirty="0">
                <a:solidFill>
                  <a:schemeClr val="bg1"/>
                </a:solidFill>
                <a:effectLst/>
                <a:latin typeface="+mn-lt"/>
              </a:rPr>
              <a:t>Perinteinen media huomioi v. 2022 Itämeripäivän moninaisilla Itämeri-aiheisilla jutuilla ja uutisilla</a:t>
            </a:r>
          </a:p>
          <a:p>
            <a:pPr marL="800100" lvl="1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fi-FI" sz="2400" b="0" i="0" dirty="0">
                <a:solidFill>
                  <a:schemeClr val="bg1"/>
                </a:solidFill>
                <a:effectLst/>
                <a:latin typeface="+mn-lt"/>
              </a:rPr>
              <a:t>Elokuussa verkossa lähes 170 uutisosumaa</a:t>
            </a:r>
            <a:endParaRPr lang="fi-FI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4CDA32DD-EBAE-4EDF-BE93-0D5EE15997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455" y="365126"/>
            <a:ext cx="1259836" cy="126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336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>
            <a:extLst>
              <a:ext uri="{FF2B5EF4-FFF2-40B4-BE49-F238E27FC236}">
                <a16:creationId xmlns:a16="http://schemas.microsoft.com/office/drawing/2014/main" id="{5F8FF966-5C35-48E9-8189-AF2D6B2BD7D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0407" y="5234363"/>
            <a:ext cx="1265283" cy="1271484"/>
          </a:xfrm>
          <a:prstGeom prst="rect">
            <a:avLst/>
          </a:prstGeom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546C8FC4-3096-49CF-A985-FBE619023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709" y="374651"/>
            <a:ext cx="11174866" cy="531520"/>
          </a:xfrm>
        </p:spPr>
        <p:txBody>
          <a:bodyPr/>
          <a:lstStyle/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  <a:defRPr/>
            </a:pPr>
            <a:r>
              <a:rPr lang="fi-FI" sz="2800" b="1" i="0" dirty="0">
                <a:effectLst/>
                <a:latin typeface="+mn-lt"/>
              </a:rPr>
              <a:t>Instagram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AC1B3951-AC33-4DA6-9CF0-BEDE002FE2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9233" y="365126"/>
            <a:ext cx="6036457" cy="4164541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8B008EB9-DFAF-46FD-B68A-6C96BDA19F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279" y="3607122"/>
            <a:ext cx="5060332" cy="3135630"/>
          </a:xfrm>
          <a:prstGeom prst="rect">
            <a:avLst/>
          </a:prstGeom>
        </p:spPr>
      </p:pic>
      <p:pic>
        <p:nvPicPr>
          <p:cNvPr id="24" name="Kuva 2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C9EA0683-DB34-447E-8458-3D9D22B9DA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709" y="2836985"/>
            <a:ext cx="5357344" cy="3878404"/>
          </a:xfrm>
          <a:prstGeom prst="rect">
            <a:avLst/>
          </a:prstGeom>
        </p:spPr>
      </p:pic>
      <p:sp>
        <p:nvSpPr>
          <p:cNvPr id="25" name="Tekstiruutu 24">
            <a:extLst>
              <a:ext uri="{FF2B5EF4-FFF2-40B4-BE49-F238E27FC236}">
                <a16:creationId xmlns:a16="http://schemas.microsoft.com/office/drawing/2014/main" id="{CCDFDCEC-9D06-4977-B7B3-CA7F801F7B92}"/>
              </a:ext>
            </a:extLst>
          </p:cNvPr>
          <p:cNvSpPr txBox="1"/>
          <p:nvPr/>
        </p:nvSpPr>
        <p:spPr>
          <a:xfrm>
            <a:off x="537709" y="895670"/>
            <a:ext cx="5600685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bg1"/>
                </a:solidFill>
                <a:latin typeface="Poppins" panose="00000500000000000000" pitchFamily="2" charset="0"/>
              </a:rPr>
              <a:t>Instagramissa jaettiin lähes tuhat kuvaa ja tarinaa Itämerestä</a:t>
            </a:r>
            <a:endParaRPr lang="fi-FI" sz="20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bg1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Kampanjatunnisteet ja käännökset mukaan laskettuna syötejulkaisuja on kertynyt </a:t>
            </a:r>
            <a:r>
              <a:rPr lang="fi-FI" sz="2000" b="1" dirty="0">
                <a:solidFill>
                  <a:schemeClr val="accent3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yhteensä</a:t>
            </a:r>
            <a:r>
              <a:rPr lang="fi-FI" sz="2000" dirty="0">
                <a:solidFill>
                  <a:schemeClr val="bg1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fi-FI" sz="2000" b="1" dirty="0">
                <a:solidFill>
                  <a:schemeClr val="accent3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yli </a:t>
            </a:r>
            <a:r>
              <a:rPr lang="fi-FI" sz="2000" b="1" dirty="0">
                <a:solidFill>
                  <a:schemeClr val="accent3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5 000</a:t>
            </a:r>
            <a:endParaRPr lang="fi-FI" sz="2000" dirty="0">
              <a:solidFill>
                <a:schemeClr val="accent3"/>
              </a:solidFill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204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75F6D802-A7F1-4A5A-AD6D-69704BBB8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31727-65A2-4F4C-ABC2-A092C4F8DEE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4" name="Kuva 3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B1B5CFA8-DC6A-497B-AC72-31E43C779E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5741"/>
            <a:ext cx="6096000" cy="3429000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7F531A33-D0AF-4954-BED1-22E1ECF5D666}"/>
              </a:ext>
            </a:extLst>
          </p:cNvPr>
          <p:cNvSpPr txBox="1"/>
          <p:nvPr/>
        </p:nvSpPr>
        <p:spPr>
          <a:xfrm>
            <a:off x="0" y="6558214"/>
            <a:ext cx="2201779" cy="288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fi-FI" sz="1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Kuva</a:t>
            </a:r>
            <a:r>
              <a:rPr lang="fi-FI" sz="14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: Petri Anttila</a:t>
            </a:r>
          </a:p>
        </p:txBody>
      </p:sp>
      <p:pic>
        <p:nvPicPr>
          <p:cNvPr id="6" name="Kuva 5" descr="Kuva, joka sisältää kohteen henkilö, puu, ulko, seisominen&#10;&#10;Kuvaus luotu automaattisesti">
            <a:extLst>
              <a:ext uri="{FF2B5EF4-FFF2-40B4-BE49-F238E27FC236}">
                <a16:creationId xmlns:a16="http://schemas.microsoft.com/office/drawing/2014/main" id="{82DAC7D5-351A-41E3-B832-ED66002DF3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3259"/>
            <a:ext cx="6096000" cy="3429000"/>
          </a:xfrm>
          <a:prstGeom prst="rect">
            <a:avLst/>
          </a:prstGeom>
        </p:spPr>
      </p:pic>
      <p:pic>
        <p:nvPicPr>
          <p:cNvPr id="7" name="Kuva 6" descr="Kuva, joka sisältää kohteen sisä, henkilö&#10;&#10;Kuvaus luotu automaattisesti">
            <a:extLst>
              <a:ext uri="{FF2B5EF4-FFF2-40B4-BE49-F238E27FC236}">
                <a16:creationId xmlns:a16="http://schemas.microsoft.com/office/drawing/2014/main" id="{9DF7B85D-BCB1-4D44-841E-DE5E5D2EE1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540" y="3432009"/>
            <a:ext cx="6096000" cy="3429000"/>
          </a:xfrm>
          <a:prstGeom prst="rect">
            <a:avLst/>
          </a:prstGeom>
        </p:spPr>
      </p:pic>
      <p:pic>
        <p:nvPicPr>
          <p:cNvPr id="10" name="Kuva 9" descr="Kuva, joka sisältää kohteen sisä, lava, näkymä&#10;&#10;Kuvaus luotu automaattisesti">
            <a:extLst>
              <a:ext uri="{FF2B5EF4-FFF2-40B4-BE49-F238E27FC236}">
                <a16:creationId xmlns:a16="http://schemas.microsoft.com/office/drawing/2014/main" id="{B2D3B12E-D07C-4CD2-9337-192B72B1D2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741"/>
            <a:ext cx="6116903" cy="3440758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9386DD19-A616-46C8-BEE4-C42BC3BDD1BD}"/>
              </a:ext>
            </a:extLst>
          </p:cNvPr>
          <p:cNvSpPr txBox="1"/>
          <p:nvPr/>
        </p:nvSpPr>
        <p:spPr>
          <a:xfrm>
            <a:off x="10451" y="6543175"/>
            <a:ext cx="2201779" cy="288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fi-FI" sz="1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Kuvat</a:t>
            </a:r>
            <a:r>
              <a:rPr lang="fi-FI" sz="14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: Petri Anttila</a:t>
            </a:r>
          </a:p>
        </p:txBody>
      </p:sp>
    </p:spTree>
    <p:extLst>
      <p:ext uri="{BB962C8B-B14F-4D97-AF65-F5344CB8AC3E}">
        <p14:creationId xmlns:p14="http://schemas.microsoft.com/office/powerpoint/2010/main" val="921820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 descr="Kuva, joka sisältää kohteen tuoli, sininen, huonekalu&#10;&#10;Kuvaus luotu automaattisesti">
            <a:extLst>
              <a:ext uri="{FF2B5EF4-FFF2-40B4-BE49-F238E27FC236}">
                <a16:creationId xmlns:a16="http://schemas.microsoft.com/office/drawing/2014/main" id="{C3A4A706-29A9-4106-B072-3FEBC86A02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2"/>
          <a:stretch/>
        </p:blipFill>
        <p:spPr>
          <a:xfrm>
            <a:off x="-9528" y="3429001"/>
            <a:ext cx="6139121" cy="3428999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A96AD41F-4117-4771-85A0-A13C43103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31727-65A2-4F4C-ABC2-A092C4F8DEE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4" name="Kuva 3" descr="Kuva, joka sisältää kohteen puu, ulko, ryhmä, henkilöt&#10;&#10;Kuvaus luotu automaattisesti">
            <a:extLst>
              <a:ext uri="{FF2B5EF4-FFF2-40B4-BE49-F238E27FC236}">
                <a16:creationId xmlns:a16="http://schemas.microsoft.com/office/drawing/2014/main" id="{54AA1102-294D-4277-833F-C4956FAC4F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5549" y="3428999"/>
            <a:ext cx="6096000" cy="3429001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89138B8A-29B4-4A7F-9E92-D6CD1810D81E}"/>
              </a:ext>
            </a:extLst>
          </p:cNvPr>
          <p:cNvSpPr txBox="1"/>
          <p:nvPr/>
        </p:nvSpPr>
        <p:spPr>
          <a:xfrm>
            <a:off x="10451" y="6569972"/>
            <a:ext cx="2201779" cy="288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fi-FI" sz="1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Kuvat</a:t>
            </a:r>
            <a:r>
              <a:rPr lang="fi-FI" sz="14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: Petri Anttila</a:t>
            </a:r>
          </a:p>
        </p:txBody>
      </p:sp>
      <p:pic>
        <p:nvPicPr>
          <p:cNvPr id="9" name="Kuva 8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7CB17272-D8A9-40A8-8209-C1D934EAE5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3429000"/>
          </a:xfrm>
          <a:prstGeom prst="rect">
            <a:avLst/>
          </a:prstGeom>
        </p:spPr>
      </p:pic>
      <p:pic>
        <p:nvPicPr>
          <p:cNvPr id="11" name="Kuva 10" descr="Kuva, joka sisältää kohteen vesi, laiva, taivas, ulko&#10;&#10;Kuvaus luotu automaattisesti">
            <a:extLst>
              <a:ext uri="{FF2B5EF4-FFF2-40B4-BE49-F238E27FC236}">
                <a16:creationId xmlns:a16="http://schemas.microsoft.com/office/drawing/2014/main" id="{E2D7AA69-B281-4A9D-8420-09391DE89F5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-30188"/>
            <a:ext cx="6096000" cy="34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97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9C2488-822B-8344-97F5-C485C16E0F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932" r="3859"/>
          <a:stretch/>
        </p:blipFill>
        <p:spPr>
          <a:xfrm>
            <a:off x="3514760" y="4618653"/>
            <a:ext cx="8677240" cy="223934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6BF0A67-EAE8-1243-A260-15B1380E4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709" y="365126"/>
            <a:ext cx="7198596" cy="1266012"/>
          </a:xfrm>
        </p:spPr>
        <p:txBody>
          <a:bodyPr/>
          <a:lstStyle/>
          <a:p>
            <a:pPr marR="0" lvl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  <a:defRPr/>
            </a:pPr>
            <a:r>
              <a:rPr lang="fi-FI" sz="2800" b="1" i="0" dirty="0">
                <a:effectLst/>
                <a:latin typeface="+mn-lt"/>
              </a:rPr>
              <a:t>Pääkaupunkiseutu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FE76EA-022D-4842-91F0-DFB156710D51}"/>
              </a:ext>
            </a:extLst>
          </p:cNvPr>
          <p:cNvSpPr txBox="1"/>
          <p:nvPr/>
        </p:nvSpPr>
        <p:spPr>
          <a:xfrm>
            <a:off x="537709" y="1620321"/>
            <a:ext cx="9924345" cy="3083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fi-FI" sz="2400" b="0" i="0" dirty="0">
                <a:solidFill>
                  <a:schemeClr val="bg1"/>
                </a:solidFill>
                <a:effectLst/>
                <a:latin typeface="+mn-lt"/>
              </a:rPr>
              <a:t>Itämerta juhlittiin pääkaupunkiseudulla monipuolisesti ja erilaisia tapahtumia järjestettiin yli 60.</a:t>
            </a:r>
          </a:p>
          <a:p>
            <a:pPr marL="800100" lvl="1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fi-FI" sz="2400" dirty="0">
                <a:solidFill>
                  <a:schemeClr val="bg1"/>
                </a:solidFill>
                <a:latin typeface="+mn-lt"/>
              </a:rPr>
              <a:t>T</a:t>
            </a:r>
            <a:r>
              <a:rPr lang="fi-FI" sz="2400" b="0" i="0" dirty="0">
                <a:solidFill>
                  <a:schemeClr val="bg1"/>
                </a:solidFill>
                <a:effectLst/>
                <a:latin typeface="+mn-lt"/>
              </a:rPr>
              <a:t>arjolla oli esimerkiksi mahdollisuus tutustua merentutkimusalukseen, rantojen siivousta, merellistä askartelua, taidenäyttelyitä, Itämeri-ystävällistä ruokaa sekä merellinen ulkoilmaelokuvanäytös.</a:t>
            </a:r>
          </a:p>
          <a:p>
            <a:pPr marL="34290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endParaRPr lang="fi-FI" sz="2400" b="0" i="0" dirty="0">
              <a:solidFill>
                <a:schemeClr val="bg1"/>
              </a:solidFill>
              <a:effectLst/>
              <a:latin typeface="+mn-lt"/>
            </a:endParaRPr>
          </a:p>
          <a:p>
            <a:pPr marL="34290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Poppins" pitchFamily="2" charset="77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4CDA32DD-EBAE-4EDF-BE93-0D5EE15997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455" y="365126"/>
            <a:ext cx="1259836" cy="126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81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A96AD41F-4117-4771-85A0-A13C43103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31727-65A2-4F4C-ABC2-A092C4F8DEE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89138B8A-29B4-4A7F-9E92-D6CD1810D81E}"/>
              </a:ext>
            </a:extLst>
          </p:cNvPr>
          <p:cNvSpPr txBox="1"/>
          <p:nvPr/>
        </p:nvSpPr>
        <p:spPr>
          <a:xfrm>
            <a:off x="10451" y="6543175"/>
            <a:ext cx="2201779" cy="288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fi-FI" sz="1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Kuvat</a:t>
            </a:r>
            <a:r>
              <a:rPr lang="fi-FI" sz="14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: Petri Anttila</a:t>
            </a:r>
          </a:p>
        </p:txBody>
      </p:sp>
      <p:pic>
        <p:nvPicPr>
          <p:cNvPr id="5" name="Kuva 4" descr="Kuva, joka sisältää kohteen taivas, ulko, henkilöt, ryhmä&#10;&#10;Kuvaus luotu automaattisesti">
            <a:extLst>
              <a:ext uri="{FF2B5EF4-FFF2-40B4-BE49-F238E27FC236}">
                <a16:creationId xmlns:a16="http://schemas.microsoft.com/office/drawing/2014/main" id="{2949D462-87FA-408A-BBB9-D8B9E211A9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149669" cy="3459189"/>
          </a:xfrm>
          <a:prstGeom prst="rect">
            <a:avLst/>
          </a:prstGeom>
        </p:spPr>
      </p:pic>
      <p:pic>
        <p:nvPicPr>
          <p:cNvPr id="8" name="Kuva 7" descr="Kuva, joka sisältää kohteen ulko&#10;&#10;Kuvaus luotu automaattisesti">
            <a:extLst>
              <a:ext uri="{FF2B5EF4-FFF2-40B4-BE49-F238E27FC236}">
                <a16:creationId xmlns:a16="http://schemas.microsoft.com/office/drawing/2014/main" id="{70E30680-4680-438F-9B41-66F953595C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9669" y="3483499"/>
            <a:ext cx="6042331" cy="3398811"/>
          </a:xfrm>
          <a:prstGeom prst="rect">
            <a:avLst/>
          </a:prstGeom>
        </p:spPr>
      </p:pic>
      <p:pic>
        <p:nvPicPr>
          <p:cNvPr id="15" name="Kuva 14" descr="Kuva, joka sisältää kohteen teksti, sisä, keittiö, sisäkatto&#10;&#10;Kuvaus luotu automaattisesti">
            <a:extLst>
              <a:ext uri="{FF2B5EF4-FFF2-40B4-BE49-F238E27FC236}">
                <a16:creationId xmlns:a16="http://schemas.microsoft.com/office/drawing/2014/main" id="{D89F2DC2-56B7-4C37-AA40-4EDDD7A96C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9674" y="2878"/>
            <a:ext cx="6042326" cy="3483560"/>
          </a:xfrm>
          <a:prstGeom prst="rect">
            <a:avLst/>
          </a:prstGeom>
        </p:spPr>
      </p:pic>
      <p:pic>
        <p:nvPicPr>
          <p:cNvPr id="17" name="Kuva 16" descr="Kuva, joka sisältää kohteen teksti, sisä&#10;&#10;Kuvaus luotu automaattisesti">
            <a:extLst>
              <a:ext uri="{FF2B5EF4-FFF2-40B4-BE49-F238E27FC236}">
                <a16:creationId xmlns:a16="http://schemas.microsoft.com/office/drawing/2014/main" id="{0F01F53D-9BA3-4B7B-B4AA-BB8F6F84B2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483" y="3459189"/>
            <a:ext cx="6156150" cy="3423121"/>
          </a:xfrm>
          <a:prstGeom prst="rect">
            <a:avLst/>
          </a:prstGeom>
        </p:spPr>
      </p:pic>
      <p:sp>
        <p:nvSpPr>
          <p:cNvPr id="18" name="Tekstiruutu 17">
            <a:extLst>
              <a:ext uri="{FF2B5EF4-FFF2-40B4-BE49-F238E27FC236}">
                <a16:creationId xmlns:a16="http://schemas.microsoft.com/office/drawing/2014/main" id="{ABB370A4-A235-470C-9EFE-31971816231B}"/>
              </a:ext>
            </a:extLst>
          </p:cNvPr>
          <p:cNvSpPr txBox="1"/>
          <p:nvPr/>
        </p:nvSpPr>
        <p:spPr>
          <a:xfrm>
            <a:off x="27385" y="6594282"/>
            <a:ext cx="2201779" cy="288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fi-FI" sz="1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Kuvat</a:t>
            </a:r>
            <a:r>
              <a:rPr lang="fi-FI" sz="14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: Ilkka Vuorinen</a:t>
            </a:r>
          </a:p>
        </p:txBody>
      </p:sp>
    </p:spTree>
    <p:extLst>
      <p:ext uri="{BB962C8B-B14F-4D97-AF65-F5344CB8AC3E}">
        <p14:creationId xmlns:p14="http://schemas.microsoft.com/office/powerpoint/2010/main" val="10061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8B47B0CD-F805-4E3A-9A8E-98BAEA273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31727-65A2-4F4C-ABC2-A092C4F8DEE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4" name="Kuva 3" descr="Kuva, joka sisältää kohteen henkilö, ruoho, lapsi, pieni&#10;&#10;Kuvaus luotu automaattisesti">
            <a:extLst>
              <a:ext uri="{FF2B5EF4-FFF2-40B4-BE49-F238E27FC236}">
                <a16:creationId xmlns:a16="http://schemas.microsoft.com/office/drawing/2014/main" id="{1A29C512-F453-46F5-AA06-2B31E718B0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6096000" cy="3429001"/>
          </a:xfrm>
          <a:prstGeom prst="rect">
            <a:avLst/>
          </a:prstGeom>
        </p:spPr>
      </p:pic>
      <p:pic>
        <p:nvPicPr>
          <p:cNvPr id="6" name="Kuva 5" descr="Kuva, joka sisältää kohteen teksti, sisä, lattia, alue&#10;&#10;Kuvaus luotu automaattisesti">
            <a:extLst>
              <a:ext uri="{FF2B5EF4-FFF2-40B4-BE49-F238E27FC236}">
                <a16:creationId xmlns:a16="http://schemas.microsoft.com/office/drawing/2014/main" id="{BA6EDA80-02A0-48D6-9785-47C3BE0967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2" y="-2"/>
            <a:ext cx="6095998" cy="342900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F60505C5-58AB-4147-901F-E5F4A9D39B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429000"/>
            <a:ext cx="6096000" cy="3429000"/>
          </a:xfrm>
          <a:prstGeom prst="rect">
            <a:avLst/>
          </a:prstGeom>
        </p:spPr>
      </p:pic>
      <p:pic>
        <p:nvPicPr>
          <p:cNvPr id="10" name="Kuva 9" descr="Kuva, joka sisältää kohteen ikkuna, sisä&#10;&#10;Kuvaus luotu automaattisesti">
            <a:extLst>
              <a:ext uri="{FF2B5EF4-FFF2-40B4-BE49-F238E27FC236}">
                <a16:creationId xmlns:a16="http://schemas.microsoft.com/office/drawing/2014/main" id="{AF850F06-AB50-4C41-A989-2CC2A57A38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9" y="3428999"/>
            <a:ext cx="6096001" cy="3476438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44EB6EE2-506E-4D96-AE62-BC40DD473EF8}"/>
              </a:ext>
            </a:extLst>
          </p:cNvPr>
          <p:cNvSpPr txBox="1"/>
          <p:nvPr/>
        </p:nvSpPr>
        <p:spPr>
          <a:xfrm>
            <a:off x="27385" y="6594282"/>
            <a:ext cx="2201779" cy="288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fi-FI" sz="1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Kuvat</a:t>
            </a:r>
            <a:r>
              <a:rPr lang="fi-FI" sz="14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: Ilkka Vuorinen</a:t>
            </a:r>
          </a:p>
        </p:txBody>
      </p:sp>
    </p:spTree>
    <p:extLst>
      <p:ext uri="{BB962C8B-B14F-4D97-AF65-F5344CB8AC3E}">
        <p14:creationId xmlns:p14="http://schemas.microsoft.com/office/powerpoint/2010/main" val="2239560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9C2488-822B-8344-97F5-C485C16E0F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932" r="3859"/>
          <a:stretch/>
        </p:blipFill>
        <p:spPr>
          <a:xfrm>
            <a:off x="3514760" y="4618653"/>
            <a:ext cx="8677240" cy="223934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6BF0A67-EAE8-1243-A260-15B1380E4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709" y="365126"/>
            <a:ext cx="7198596" cy="1266012"/>
          </a:xfrm>
        </p:spPr>
        <p:txBody>
          <a:bodyPr/>
          <a:lstStyle/>
          <a:p>
            <a:pPr marR="0" lvl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  <a:defRPr/>
            </a:pPr>
            <a:r>
              <a:rPr lang="fi-FI">
                <a:latin typeface="+mn-lt"/>
                <a:cs typeface="Poppins Black"/>
              </a:rPr>
              <a:t>Turku</a:t>
            </a:r>
            <a:endParaRPr lang="fi-FI" sz="2800" b="1" i="0" dirty="0">
              <a:effectLst/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FE76EA-022D-4842-91F0-DFB156710D51}"/>
              </a:ext>
            </a:extLst>
          </p:cNvPr>
          <p:cNvSpPr txBox="1"/>
          <p:nvPr/>
        </p:nvSpPr>
        <p:spPr>
          <a:xfrm>
            <a:off x="537709" y="1620321"/>
            <a:ext cx="9924345" cy="3932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fi-FI" sz="2400" b="0" i="0" dirty="0">
                <a:solidFill>
                  <a:schemeClr val="bg1"/>
                </a:solidFill>
                <a:effectLst/>
                <a:latin typeface="+mn-lt"/>
              </a:rPr>
              <a:t>Itämerihaasteen koordinoimaa ohjelmaa järjestettiin Turussa kello 11-18, muun muassa:</a:t>
            </a:r>
          </a:p>
          <a:p>
            <a:pPr marL="800100" lvl="1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fi-FI" sz="2400" dirty="0">
                <a:solidFill>
                  <a:schemeClr val="bg1"/>
                </a:solidFill>
                <a:latin typeface="+mn-lt"/>
              </a:rPr>
              <a:t>Pääkirjaston studiossa järjestettiin Saaristomerta käsitteleviä paneelikeskusteluja.</a:t>
            </a:r>
          </a:p>
          <a:p>
            <a:pPr marL="800100" lvl="1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fi-FI" sz="2400" b="0" i="0" dirty="0">
                <a:solidFill>
                  <a:schemeClr val="bg1"/>
                </a:solidFill>
                <a:effectLst/>
                <a:latin typeface="+mn-lt"/>
              </a:rPr>
              <a:t>Forum </a:t>
            </a:r>
            <a:r>
              <a:rPr lang="fi-FI" sz="2400" b="0" i="0" dirty="0" err="1">
                <a:solidFill>
                  <a:schemeClr val="bg1"/>
                </a:solidFill>
                <a:effectLst/>
                <a:latin typeface="+mn-lt"/>
              </a:rPr>
              <a:t>Marinumissa</a:t>
            </a:r>
            <a:r>
              <a:rPr lang="fi-FI" sz="2400" b="0" i="0" dirty="0">
                <a:solidFill>
                  <a:schemeClr val="bg1"/>
                </a:solidFill>
                <a:effectLst/>
                <a:latin typeface="+mn-lt"/>
              </a:rPr>
              <a:t> yleisö pääsi nauttimaan livemusiikista, 40 000+-taidenäyttelystä sekä perheen pienimmät askartelutyöpajasta.</a:t>
            </a:r>
          </a:p>
          <a:p>
            <a:pPr marL="800100" lvl="1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fi-FI" sz="2400" dirty="0">
                <a:solidFill>
                  <a:schemeClr val="bg1"/>
                </a:solidFill>
                <a:latin typeface="+mn-lt"/>
              </a:rPr>
              <a:t>Biologisella museolla järjestettiin tutkimustyöpaja, roskien keruuta ja tutustumista Itämeren asukkaisiin.</a:t>
            </a:r>
          </a:p>
          <a:p>
            <a:pPr marL="800100" lvl="1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fi-FI" sz="2400" b="0" i="0" dirty="0">
                <a:solidFill>
                  <a:schemeClr val="bg1"/>
                </a:solidFill>
                <a:effectLst/>
                <a:latin typeface="+mn-lt"/>
              </a:rPr>
              <a:t>Turun seudun sukeltajat siivosivat Aurajokea sukeltaen.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4CDA32DD-EBAE-4EDF-BE93-0D5EE15997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455" y="365126"/>
            <a:ext cx="1259836" cy="126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1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1C24FF4-8C40-47C2-8974-0AC813240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31727-65A2-4F4C-ABC2-A092C4F8DEE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4" name="Kuva 3" descr="Kuva, joka sisältää kohteen puu, ulko, kaivuri, ulkokäyttöön tarkoitettu esine&#10;&#10;Kuvaus luotu automaattisesti">
            <a:extLst>
              <a:ext uri="{FF2B5EF4-FFF2-40B4-BE49-F238E27FC236}">
                <a16:creationId xmlns:a16="http://schemas.microsoft.com/office/drawing/2014/main" id="{F7773559-10F0-4DA9-B6F3-9685E59BFB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3425890"/>
          </a:xfrm>
          <a:prstGeom prst="rect">
            <a:avLst/>
          </a:prstGeom>
        </p:spPr>
      </p:pic>
      <p:pic>
        <p:nvPicPr>
          <p:cNvPr id="12" name="Kuva 11" descr="Kuva, joka sisältää kohteen ulko, puu, henkilö, taivas&#10;&#10;Kuvaus luotu automaattisesti">
            <a:extLst>
              <a:ext uri="{FF2B5EF4-FFF2-40B4-BE49-F238E27FC236}">
                <a16:creationId xmlns:a16="http://schemas.microsoft.com/office/drawing/2014/main" id="{62ECC968-1785-40CC-96C2-1333161FC5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6096000" cy="3425891"/>
          </a:xfrm>
          <a:prstGeom prst="rect">
            <a:avLst/>
          </a:prstGeom>
        </p:spPr>
      </p:pic>
      <p:pic>
        <p:nvPicPr>
          <p:cNvPr id="16" name="Kuva 15" descr="Kuva, joka sisältää kohteen ulko&#10;&#10;Kuvaus luotu automaattisesti">
            <a:extLst>
              <a:ext uri="{FF2B5EF4-FFF2-40B4-BE49-F238E27FC236}">
                <a16:creationId xmlns:a16="http://schemas.microsoft.com/office/drawing/2014/main" id="{6A053F28-3A2E-4F80-9AEE-48ABB7F3C3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5891"/>
            <a:ext cx="6096000" cy="3432109"/>
          </a:xfrm>
          <a:prstGeom prst="rect">
            <a:avLst/>
          </a:prstGeom>
        </p:spPr>
      </p:pic>
      <p:pic>
        <p:nvPicPr>
          <p:cNvPr id="18" name="Kuva 17" descr="Kuva, joka sisältää kohteen henkilö, nainen&#10;&#10;Kuvaus luotu automaattisesti">
            <a:extLst>
              <a:ext uri="{FF2B5EF4-FFF2-40B4-BE49-F238E27FC236}">
                <a16:creationId xmlns:a16="http://schemas.microsoft.com/office/drawing/2014/main" id="{85C07CEB-CC83-4D6A-B9CD-EFF0D245543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3425889"/>
            <a:ext cx="6096000" cy="3432111"/>
          </a:xfrm>
          <a:prstGeom prst="rect">
            <a:avLst/>
          </a:prstGeom>
        </p:spPr>
      </p:pic>
      <p:sp>
        <p:nvSpPr>
          <p:cNvPr id="19" name="Tekstiruutu 18">
            <a:extLst>
              <a:ext uri="{FF2B5EF4-FFF2-40B4-BE49-F238E27FC236}">
                <a16:creationId xmlns:a16="http://schemas.microsoft.com/office/drawing/2014/main" id="{5D1D35C1-468E-4D7C-B9B4-86E4E9733A79}"/>
              </a:ext>
            </a:extLst>
          </p:cNvPr>
          <p:cNvSpPr txBox="1"/>
          <p:nvPr/>
        </p:nvSpPr>
        <p:spPr>
          <a:xfrm>
            <a:off x="27385" y="6594282"/>
            <a:ext cx="2201779" cy="288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fi-FI" sz="1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Kuvat</a:t>
            </a:r>
            <a:r>
              <a:rPr lang="fi-FI" sz="14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: Ilkka Vuorinen</a:t>
            </a:r>
          </a:p>
        </p:txBody>
      </p:sp>
    </p:spTree>
    <p:extLst>
      <p:ext uri="{BB962C8B-B14F-4D97-AF65-F5344CB8AC3E}">
        <p14:creationId xmlns:p14="http://schemas.microsoft.com/office/powerpoint/2010/main" val="1522709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B8E6F3-DAE9-490B-9D12-4AC38B8E5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7420" y="4242815"/>
            <a:ext cx="7297159" cy="1876794"/>
          </a:xfrm>
        </p:spPr>
        <p:txBody>
          <a:bodyPr/>
          <a:lstStyle/>
          <a:p>
            <a:r>
              <a:rPr lang="fi-FI" sz="3200" b="0" dirty="0" err="1">
                <a:latin typeface="+mj-lt"/>
              </a:rPr>
              <a:t>Kick</a:t>
            </a:r>
            <a:r>
              <a:rPr lang="fi-FI" sz="3200" b="0" dirty="0">
                <a:latin typeface="+mj-lt"/>
              </a:rPr>
              <a:t> </a:t>
            </a:r>
            <a:r>
              <a:rPr lang="fi-FI" sz="3200" b="0" dirty="0" err="1">
                <a:latin typeface="+mj-lt"/>
              </a:rPr>
              <a:t>off</a:t>
            </a:r>
            <a:br>
              <a:rPr lang="fi-FI" sz="3200" b="0" dirty="0">
                <a:latin typeface="+mj-lt"/>
              </a:rPr>
            </a:br>
            <a:r>
              <a:rPr lang="fi-FI" sz="3200" b="0" dirty="0">
                <a:latin typeface="+mj-lt"/>
              </a:rPr>
              <a:t>2.2.2023</a:t>
            </a:r>
            <a:br>
              <a:rPr lang="fi-FI" sz="3200" b="0" dirty="0">
                <a:latin typeface="+mj-lt"/>
              </a:rPr>
            </a:br>
            <a:r>
              <a:rPr lang="fi-FI" sz="3200" b="0" dirty="0">
                <a:latin typeface="+mj-lt"/>
              </a:rPr>
              <a:t>klo 9.00-10.15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C5A8F750-C7C7-4FFB-8CE4-FE48D9191A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455" y="365126"/>
            <a:ext cx="1259836" cy="126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802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9C2488-822B-8344-97F5-C485C16E0F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932" r="3859"/>
          <a:stretch/>
        </p:blipFill>
        <p:spPr>
          <a:xfrm>
            <a:off x="3514760" y="4618653"/>
            <a:ext cx="8677240" cy="223934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6BF0A67-EAE8-1243-A260-15B1380E4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709" y="365126"/>
            <a:ext cx="7198596" cy="1266012"/>
          </a:xfrm>
        </p:spPr>
        <p:txBody>
          <a:bodyPr/>
          <a:lstStyle/>
          <a:p>
            <a:pPr marR="0" lvl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  <a:defRPr/>
            </a:pPr>
            <a:r>
              <a:rPr lang="fi-FI" sz="2800" b="1" i="0" dirty="0">
                <a:effectLst/>
                <a:latin typeface="+mn-lt"/>
              </a:rPr>
              <a:t>Kansainvälisesti - 5 + Suomi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FE76EA-022D-4842-91F0-DFB156710D51}"/>
              </a:ext>
            </a:extLst>
          </p:cNvPr>
          <p:cNvSpPr txBox="1"/>
          <p:nvPr/>
        </p:nvSpPr>
        <p:spPr>
          <a:xfrm>
            <a:off x="537709" y="997197"/>
            <a:ext cx="7984854" cy="57569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fi-FI" sz="2000" b="0" i="0" dirty="0">
                <a:solidFill>
                  <a:schemeClr val="bg1"/>
                </a:solidFill>
                <a:effectLst/>
                <a:latin typeface="+mn-lt"/>
              </a:rPr>
              <a:t>Suomen lisäksi Itämeripäivää vietettiin viidessä Itämeren rantavaltiossa</a:t>
            </a:r>
          </a:p>
          <a:p>
            <a:pPr marL="34290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fi-FI" sz="2000" dirty="0">
                <a:solidFill>
                  <a:schemeClr val="bg1"/>
                </a:solidFill>
                <a:latin typeface="+mn-lt"/>
              </a:rPr>
              <a:t>Esimerkkejä:</a:t>
            </a:r>
            <a:endParaRPr lang="fi-FI" sz="2000" b="0" i="0" dirty="0">
              <a:solidFill>
                <a:schemeClr val="bg1"/>
              </a:solidFill>
              <a:effectLst/>
              <a:latin typeface="+mn-lt"/>
            </a:endParaRPr>
          </a:p>
          <a:p>
            <a:pPr marL="800100" lvl="1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fi-FI" sz="1900" b="0" i="0" dirty="0">
                <a:solidFill>
                  <a:schemeClr val="bg1"/>
                </a:solidFill>
                <a:effectLst/>
                <a:latin typeface="+mn-lt"/>
                <a:cs typeface="Poppins"/>
              </a:rPr>
              <a:t>Tukholmassa </a:t>
            </a:r>
            <a:r>
              <a:rPr lang="fi-FI" sz="1900" dirty="0">
                <a:solidFill>
                  <a:schemeClr val="bg1"/>
                </a:solidFill>
                <a:latin typeface="+mn-lt"/>
                <a:cs typeface="Poppins"/>
              </a:rPr>
              <a:t>järjestettiin keskustelutilaisuus ja konsertti, joissa molemmissa kruununprinsessa Victoria oli paikalla</a:t>
            </a:r>
          </a:p>
          <a:p>
            <a:pPr marL="1257300" lvl="2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fi-FI" dirty="0" err="1">
                <a:solidFill>
                  <a:schemeClr val="bg1"/>
                </a:solidFill>
                <a:latin typeface="+mn-lt"/>
                <a:cs typeface="Poppins"/>
              </a:rPr>
              <a:t>Berwaldhallen</a:t>
            </a:r>
            <a:r>
              <a:rPr lang="fi-FI" dirty="0">
                <a:solidFill>
                  <a:schemeClr val="bg1"/>
                </a:solidFill>
                <a:latin typeface="+mn-lt"/>
                <a:cs typeface="Poppins"/>
              </a:rPr>
              <a:t>-konserttitalolle kokoontui myös runsaasti Itämeri-toimijoita esittelemään toimintaansa </a:t>
            </a:r>
          </a:p>
          <a:p>
            <a:pPr marL="800100" lvl="1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fi-FI" sz="1900" dirty="0">
                <a:solidFill>
                  <a:schemeClr val="bg1">
                    <a:lumMod val="95000"/>
                  </a:schemeClr>
                </a:solidFill>
                <a:latin typeface="+mn-lt"/>
                <a:cs typeface="Poppins"/>
              </a:rPr>
              <a:t>Osana World </a:t>
            </a:r>
            <a:r>
              <a:rPr lang="fi-FI" sz="1900" dirty="0" err="1">
                <a:solidFill>
                  <a:schemeClr val="bg1">
                    <a:lumMod val="95000"/>
                  </a:schemeClr>
                </a:solidFill>
                <a:latin typeface="+mn-lt"/>
                <a:cs typeface="Poppins"/>
              </a:rPr>
              <a:t>water</a:t>
            </a:r>
            <a:r>
              <a:rPr lang="fi-FI" sz="1900" dirty="0">
                <a:solidFill>
                  <a:schemeClr val="bg1">
                    <a:lumMod val="95000"/>
                  </a:schemeClr>
                </a:solidFill>
                <a:latin typeface="+mn-lt"/>
                <a:cs typeface="Poppins"/>
              </a:rPr>
              <a:t> </a:t>
            </a:r>
            <a:r>
              <a:rPr lang="fi-FI" sz="1900" dirty="0" err="1">
                <a:solidFill>
                  <a:schemeClr val="bg1">
                    <a:lumMod val="95000"/>
                  </a:schemeClr>
                </a:solidFill>
                <a:latin typeface="+mn-lt"/>
                <a:cs typeface="Poppins"/>
              </a:rPr>
              <a:t>week</a:t>
            </a:r>
            <a:r>
              <a:rPr lang="fi-FI" sz="1900" dirty="0">
                <a:solidFill>
                  <a:schemeClr val="bg1">
                    <a:lumMod val="95000"/>
                  </a:schemeClr>
                </a:solidFill>
                <a:latin typeface="+mn-lt"/>
                <a:cs typeface="Poppins"/>
              </a:rPr>
              <a:t>-konferenssia järjestetyssä, </a:t>
            </a:r>
            <a:r>
              <a:rPr lang="fi-FI" sz="1900" b="0" i="0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</a:rPr>
              <a:t>John Nurmisen Säätiön ja </a:t>
            </a:r>
            <a:r>
              <a:rPr lang="fi-FI" sz="1900" b="0" i="0" dirty="0" err="1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</a:rPr>
              <a:t>Race</a:t>
            </a:r>
            <a:r>
              <a:rPr lang="fi-FI" sz="1900" b="0" i="0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</a:rPr>
              <a:t> for </a:t>
            </a:r>
            <a:r>
              <a:rPr lang="fi-FI" sz="1900" b="0" i="0" dirty="0" err="1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</a:rPr>
              <a:t>the</a:t>
            </a:r>
            <a:r>
              <a:rPr lang="fi-FI" sz="1900" b="0" i="0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</a:rPr>
              <a:t> Balticin keskustelussa pureuduttiin siihen, miten yksityinen sektori, paikallishallinnot ja asiantuntijaorganisaatiot voivat toimia yhteistyössä Itämeren hyväksi</a:t>
            </a:r>
            <a:endParaRPr lang="fi-FI" sz="1900" dirty="0">
              <a:solidFill>
                <a:schemeClr val="bg1">
                  <a:lumMod val="95000"/>
                </a:schemeClr>
              </a:solidFill>
              <a:latin typeface="+mn-lt"/>
              <a:cs typeface="Poppins" pitchFamily="2" charset="77"/>
            </a:endParaRPr>
          </a:p>
          <a:p>
            <a:pPr marL="800100" lvl="1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fi-FI" sz="1900" dirty="0">
                <a:solidFill>
                  <a:schemeClr val="bg1"/>
                </a:solidFill>
                <a:latin typeface="+mn-lt"/>
                <a:cs typeface="Poppins" pitchFamily="2" charset="77"/>
              </a:rPr>
              <a:t>Virossa ja Latviassa Stockmann-tavaratalot osallistuivat Itämeripäivän kampanjaan</a:t>
            </a:r>
          </a:p>
          <a:p>
            <a:pPr marL="800100" lvl="1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fi-FI" sz="1900" dirty="0">
                <a:solidFill>
                  <a:schemeClr val="bg1"/>
                </a:solidFill>
                <a:latin typeface="+mn-lt"/>
                <a:cs typeface="Poppins" pitchFamily="2" charset="77"/>
              </a:rPr>
              <a:t>Suomen Kööpenhaminan suurlähetystön henkilökunta pulahti lähetystörakennuksen edessä olevalta Ofelia </a:t>
            </a:r>
            <a:r>
              <a:rPr lang="fi-FI" sz="1900" dirty="0" err="1">
                <a:solidFill>
                  <a:schemeClr val="bg1"/>
                </a:solidFill>
                <a:latin typeface="+mn-lt"/>
                <a:cs typeface="Poppins" pitchFamily="2" charset="77"/>
              </a:rPr>
              <a:t>Plads</a:t>
            </a:r>
            <a:r>
              <a:rPr lang="fi-FI" sz="1900" dirty="0">
                <a:solidFill>
                  <a:schemeClr val="bg1"/>
                </a:solidFill>
                <a:latin typeface="+mn-lt"/>
                <a:cs typeface="Poppins" pitchFamily="2" charset="77"/>
              </a:rPr>
              <a:t>-laiturilta vilvoittaviin aaltoihin, keskellä kaupunkia!</a:t>
            </a:r>
          </a:p>
          <a:p>
            <a:pPr marL="800100" lvl="1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Poppins" pitchFamily="2" charset="77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4CDA32DD-EBAE-4EDF-BE93-0D5EE15997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455" y="365126"/>
            <a:ext cx="1259836" cy="1266012"/>
          </a:xfrm>
          <a:prstGeom prst="rect">
            <a:avLst/>
          </a:prstGeom>
        </p:spPr>
      </p:pic>
      <p:pic>
        <p:nvPicPr>
          <p:cNvPr id="12" name="Kuva 11" descr="Kuva, joka sisältää kohteen eteinen, auditorio&#10;&#10;Kuvaus luotu automaattisesti">
            <a:extLst>
              <a:ext uri="{FF2B5EF4-FFF2-40B4-BE49-F238E27FC236}">
                <a16:creationId xmlns:a16="http://schemas.microsoft.com/office/drawing/2014/main" id="{014821DD-193C-4C5D-80F0-E51A081DB6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4469" y="1539220"/>
            <a:ext cx="3079433" cy="3079433"/>
          </a:xfrm>
          <a:prstGeom prst="ellipse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B55AC914-A8E5-4A1E-8546-E71D9AD89F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2632" y="3691903"/>
            <a:ext cx="3079433" cy="3079433"/>
          </a:xfrm>
          <a:prstGeom prst="ellipse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6CAFE3D3-8630-474C-992E-262CA3FB41D6}"/>
              </a:ext>
            </a:extLst>
          </p:cNvPr>
          <p:cNvSpPr txBox="1"/>
          <p:nvPr/>
        </p:nvSpPr>
        <p:spPr>
          <a:xfrm>
            <a:off x="27385" y="6594282"/>
            <a:ext cx="2786836" cy="288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fi-FI" sz="1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Kuvat</a:t>
            </a:r>
            <a:r>
              <a:rPr lang="fi-FI" sz="14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: Kirsi Kurki-Miettinen</a:t>
            </a:r>
          </a:p>
        </p:txBody>
      </p:sp>
    </p:spTree>
    <p:extLst>
      <p:ext uri="{BB962C8B-B14F-4D97-AF65-F5344CB8AC3E}">
        <p14:creationId xmlns:p14="http://schemas.microsoft.com/office/powerpoint/2010/main" val="1449426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9C2488-822B-8344-97F5-C485C16E0F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932" r="3859"/>
          <a:stretch/>
        </p:blipFill>
        <p:spPr>
          <a:xfrm>
            <a:off x="3514760" y="4618653"/>
            <a:ext cx="8677240" cy="22393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FE76EA-022D-4842-91F0-DFB156710D51}"/>
              </a:ext>
            </a:extLst>
          </p:cNvPr>
          <p:cNvSpPr txBox="1"/>
          <p:nvPr/>
        </p:nvSpPr>
        <p:spPr>
          <a:xfrm>
            <a:off x="1133827" y="1933975"/>
            <a:ext cx="9924345" cy="2990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  <a:defRPr/>
            </a:pPr>
            <a:r>
              <a:rPr lang="fi-FI" sz="3200" b="0" i="0" dirty="0">
                <a:solidFill>
                  <a:schemeClr val="bg1"/>
                </a:solidFill>
                <a:effectLst/>
                <a:latin typeface="+mn-lt"/>
              </a:rPr>
              <a:t>Kaikki vuoden 2022 tapahtumat ja teot löytyvät Itämeripäivän verkkosivuilta:</a:t>
            </a:r>
          </a:p>
          <a:p>
            <a:pPr marL="342900" indent="-342900" algn="ctr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endParaRPr lang="fi-FI" sz="3200" dirty="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90000"/>
              </a:lnSpc>
              <a:spcAft>
                <a:spcPts val="1000"/>
              </a:spcAft>
              <a:defRPr/>
            </a:pPr>
            <a:r>
              <a:rPr lang="fi-FI" sz="3200" b="1" i="0" dirty="0">
                <a:solidFill>
                  <a:schemeClr val="accent3"/>
                </a:solidFill>
                <a:effectLst/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itämeripäivä.fi/arkisto/2022/</a:t>
            </a:r>
            <a:endParaRPr lang="fi-FI" sz="3200" b="1" i="0" dirty="0">
              <a:solidFill>
                <a:schemeClr val="accent3"/>
              </a:solidFill>
              <a:effectLst/>
              <a:latin typeface="+mn-lt"/>
            </a:endParaRPr>
          </a:p>
          <a:p>
            <a:pPr marL="34290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endParaRPr kumimoji="0" lang="fi-FI" sz="24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+mn-lt"/>
              <a:ea typeface="+mn-ea"/>
              <a:cs typeface="Poppins" pitchFamily="2" charset="77"/>
            </a:endParaRPr>
          </a:p>
          <a:p>
            <a:pPr marL="34290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Poppins" pitchFamily="2" charset="77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4CDA32DD-EBAE-4EDF-BE93-0D5EE15997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455" y="365126"/>
            <a:ext cx="1259836" cy="126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199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B8E6F3-DAE9-490B-9D12-4AC38B8E5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7420" y="4242815"/>
            <a:ext cx="7297159" cy="1876794"/>
          </a:xfrm>
        </p:spPr>
        <p:txBody>
          <a:bodyPr/>
          <a:lstStyle/>
          <a:p>
            <a:r>
              <a:rPr lang="fi-FI" sz="3200" b="0" dirty="0">
                <a:latin typeface="+mj-lt"/>
              </a:rPr>
              <a:t>Vuoden 2023 toteutuksesta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C5A8F750-C7C7-4FFB-8CE4-FE48D9191A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455" y="365126"/>
            <a:ext cx="1259836" cy="126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039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B8E6F3-DAE9-490B-9D12-4AC38B8E5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7420" y="4242815"/>
            <a:ext cx="7297159" cy="1876794"/>
          </a:xfrm>
        </p:spPr>
        <p:txBody>
          <a:bodyPr/>
          <a:lstStyle/>
          <a:p>
            <a:br>
              <a:rPr lang="fi-FI" sz="3200" b="0" dirty="0">
                <a:latin typeface="+mj-lt"/>
              </a:rPr>
            </a:br>
            <a:r>
              <a:rPr lang="fi-FI" sz="3200" b="0" dirty="0">
                <a:latin typeface="+mj-lt"/>
              </a:rPr>
              <a:t>Maija Soljanlahti</a:t>
            </a:r>
            <a:br>
              <a:rPr lang="fi-FI" sz="3200" b="0" dirty="0">
                <a:latin typeface="+mj-lt"/>
              </a:rPr>
            </a:br>
            <a:endParaRPr lang="fi-FI" sz="3200" b="0" dirty="0">
              <a:latin typeface="+mj-lt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C5A8F750-C7C7-4FFB-8CE4-FE48D9191A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455" y="365126"/>
            <a:ext cx="1259836" cy="126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68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BF0A67-EAE8-1243-A260-15B1380E4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5038" y="737624"/>
            <a:ext cx="6553556" cy="1051826"/>
          </a:xfrm>
        </p:spPr>
        <p:txBody>
          <a:bodyPr/>
          <a:lstStyle/>
          <a:p>
            <a:pPr algn="ctr"/>
            <a:r>
              <a:rPr lang="fi-FI" dirty="0">
                <a:solidFill>
                  <a:schemeClr val="accent3"/>
                </a:solidFill>
              </a:rPr>
              <a:t>Itämeripäivän kolme keskeistä kohdeyleisöä: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4CDA32DD-EBAE-4EDF-BE93-0D5EE15997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455" y="365126"/>
            <a:ext cx="1259836" cy="1266012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C4EB47EA-13A1-4600-B5E6-F46B5C7F7B66}"/>
              </a:ext>
            </a:extLst>
          </p:cNvPr>
          <p:cNvSpPr txBox="1"/>
          <p:nvPr/>
        </p:nvSpPr>
        <p:spPr>
          <a:xfrm>
            <a:off x="6556683" y="2845511"/>
            <a:ext cx="2158539" cy="1722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Poppins SemiBold" pitchFamily="2" charset="77"/>
              </a:rPr>
              <a:t>Seurayleisö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Poppins SemiBold" pitchFamily="2" charset="77"/>
              </a:rPr>
              <a:t>Perheen ja ystävien kanssa yhteisestä ajasta ja mukavasta yhteistä tekemistä kiinnostuneet.</a:t>
            </a:r>
            <a:endParaRPr lang="fi-FI" sz="1400" dirty="0">
              <a:solidFill>
                <a:schemeClr val="bg2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6E07BDAE-33A6-4EEB-895F-95C8243B6B80}"/>
              </a:ext>
            </a:extLst>
          </p:cNvPr>
          <p:cNvSpPr txBox="1"/>
          <p:nvPr/>
        </p:nvSpPr>
        <p:spPr>
          <a:xfrm>
            <a:off x="3408275" y="2734712"/>
            <a:ext cx="2490938" cy="1944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kumimoji="0" lang="fi-FI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Poppins SemiBold" pitchFamily="2" charset="77"/>
              </a:rPr>
              <a:t>llmiöyleisö</a:t>
            </a:r>
            <a:endParaRPr kumimoji="0" lang="fi-FI" sz="16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Poppins SemiBold" pitchFamily="2" charset="77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Poppins SemiBold" pitchFamily="2" charset="77"/>
              </a:rPr>
              <a:t>Nuoret ja nuoret aikuiset, joille kaupunkikulttuuri, hauskat tapahtumat ja yhteisölliset kokemukset ovat tärkeitä.</a:t>
            </a:r>
            <a:endParaRPr lang="fi-FI" sz="1400" dirty="0">
              <a:solidFill>
                <a:schemeClr val="bg2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056472CC-6747-4938-AD07-FA2133D4876F}"/>
              </a:ext>
            </a:extLst>
          </p:cNvPr>
          <p:cNvSpPr txBox="1"/>
          <p:nvPr/>
        </p:nvSpPr>
        <p:spPr>
          <a:xfrm>
            <a:off x="442117" y="2890011"/>
            <a:ext cx="2458838" cy="1633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i-FI" sz="1600" b="1" dirty="0">
                <a:solidFill>
                  <a:schemeClr val="accent3"/>
                </a:solidFill>
                <a:latin typeface="Poppins" pitchFamily="2" charset="77"/>
                <a:cs typeface="Poppins" pitchFamily="2" charset="77"/>
              </a:rPr>
              <a:t>Sisältöyleisö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i-FI" sz="16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Itämeren kokemusasiantuntijat ja vesistöjen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i-FI" sz="16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suurkuluttajat, joille meri on rakas asia.</a:t>
            </a:r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12BEA859-3155-47E3-9A26-E4D2DA548F16}"/>
              </a:ext>
            </a:extLst>
          </p:cNvPr>
          <p:cNvSpPr/>
          <p:nvPr/>
        </p:nvSpPr>
        <p:spPr>
          <a:xfrm>
            <a:off x="310647" y="2344995"/>
            <a:ext cx="2723556" cy="272355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 anchorCtr="0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fi-FI"/>
          </a:p>
        </p:txBody>
      </p:sp>
      <p:sp>
        <p:nvSpPr>
          <p:cNvPr id="11" name="Ellipsi 10">
            <a:extLst>
              <a:ext uri="{FF2B5EF4-FFF2-40B4-BE49-F238E27FC236}">
                <a16:creationId xmlns:a16="http://schemas.microsoft.com/office/drawing/2014/main" id="{C267E351-941F-40C6-AB16-C94989DA4838}"/>
              </a:ext>
            </a:extLst>
          </p:cNvPr>
          <p:cNvSpPr/>
          <p:nvPr/>
        </p:nvSpPr>
        <p:spPr>
          <a:xfrm>
            <a:off x="3291966" y="2344995"/>
            <a:ext cx="2723556" cy="272355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 anchorCtr="0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fi-FI"/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2F9F7700-ABA6-4530-B4B9-B1561CCA661F}"/>
              </a:ext>
            </a:extLst>
          </p:cNvPr>
          <p:cNvSpPr/>
          <p:nvPr/>
        </p:nvSpPr>
        <p:spPr>
          <a:xfrm>
            <a:off x="6275064" y="2315630"/>
            <a:ext cx="2723556" cy="272355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 anchorCtr="0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fi-FI"/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3CBE58AE-043C-43FA-99D7-E675FE927084}"/>
              </a:ext>
            </a:extLst>
          </p:cNvPr>
          <p:cNvSpPr/>
          <p:nvPr/>
        </p:nvSpPr>
        <p:spPr>
          <a:xfrm>
            <a:off x="9256383" y="2344995"/>
            <a:ext cx="2723556" cy="2723556"/>
          </a:xfrm>
          <a:prstGeom prst="ellipse">
            <a:avLst/>
          </a:prstGeom>
          <a:noFill/>
          <a:ln>
            <a:solidFill>
              <a:srgbClr val="F26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 anchorCtr="0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68431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8E9D56CC-2BF9-CD49-EEA8-A1A90FE8B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709" y="365125"/>
            <a:ext cx="8886209" cy="1028245"/>
          </a:xfrm>
        </p:spPr>
        <p:txBody>
          <a:bodyPr/>
          <a:lstStyle/>
          <a:p>
            <a:r>
              <a:rPr lang="fi-FI" dirty="0"/>
              <a:t>Vuonna 2023 annetaan Itämerelle lupauksia ja tehdään lupaukset näkyviksi somessa.</a:t>
            </a:r>
            <a:br>
              <a:rPr lang="fi-FI" dirty="0"/>
            </a:br>
            <a:endParaRPr lang="fi-FI" dirty="0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6B24390F-7D7D-A071-2743-3600E7FA26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D31727-65A2-4F4C-ABC2-A092C4F8DEE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7695EDF4-7E52-C873-5294-8B53397A7062}"/>
              </a:ext>
            </a:extLst>
          </p:cNvPr>
          <p:cNvSpPr txBox="1"/>
          <p:nvPr/>
        </p:nvSpPr>
        <p:spPr>
          <a:xfrm>
            <a:off x="537709" y="1525715"/>
            <a:ext cx="4977266" cy="327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332C54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Somekampanjassa tehdään Itämeripäivän tekoja ja haastetaan postaamaan omasta Itämerilupauksesta tai suhteesta Itämereen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rgbClr val="332C54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F26D77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HUOM! 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332C54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Tekoa tai lupausta ei tarvitse ilmoittaa nettiin kuten edellisinä vuosina, vaan kannustamme käyttämään </a:t>
            </a:r>
            <a:br>
              <a:rPr lang="fi-FI" sz="2000" noProof="0" dirty="0">
                <a:solidFill>
                  <a:srgbClr val="332C54"/>
                </a:solidFill>
                <a:latin typeface="Poppins" pitchFamily="2" charset="77"/>
                <a:cs typeface="Poppins" pitchFamily="2" charset="77"/>
              </a:rPr>
            </a:b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332C54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#</a:t>
            </a:r>
            <a:r>
              <a:rPr lang="fi-FI" sz="2000" dirty="0">
                <a:solidFill>
                  <a:srgbClr val="332C54"/>
                </a:solidFill>
                <a:latin typeface="Poppins" pitchFamily="2" charset="77"/>
                <a:cs typeface="Poppins" pitchFamily="2" charset="77"/>
              </a:rPr>
              <a:t>i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2C54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tämeripäivä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332C54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</a:t>
            </a:r>
            <a:b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332C54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</a:b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332C54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#balticseaday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008659-74AD-83E0-3602-11FEF85B932F}"/>
              </a:ext>
            </a:extLst>
          </p:cNvPr>
          <p:cNvSpPr txBox="1"/>
          <p:nvPr/>
        </p:nvSpPr>
        <p:spPr>
          <a:xfrm>
            <a:off x="5919057" y="1610354"/>
            <a:ext cx="4977266" cy="3675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fi-FI" sz="2000" i="1" dirty="0">
                <a:solidFill>
                  <a:srgbClr val="332C54"/>
                </a:solidFill>
                <a:latin typeface="Poppins" pitchFamily="2" charset="77"/>
                <a:cs typeface="Poppins" pitchFamily="2" charset="77"/>
              </a:rPr>
              <a:t>-</a:t>
            </a:r>
            <a:r>
              <a:rPr kumimoji="0" lang="fi-FI" sz="2000" i="1" u="none" strike="noStrike" kern="1200" cap="none" spc="0" normalizeH="0" baseline="0" noProof="0" dirty="0">
                <a:ln>
                  <a:noFill/>
                </a:ln>
                <a:solidFill>
                  <a:srgbClr val="332C54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Lupaan syödä kotimaista villikalaa keskiviikkoisin.</a:t>
            </a:r>
            <a:br>
              <a:rPr kumimoji="0" lang="fi-FI" sz="2000" i="1" u="none" strike="noStrike" kern="1200" cap="none" spc="0" normalizeH="0" baseline="0" noProof="0" dirty="0">
                <a:ln>
                  <a:noFill/>
                </a:ln>
                <a:solidFill>
                  <a:srgbClr val="332C54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</a:br>
            <a:r>
              <a:rPr lang="fi-FI" sz="2000" i="1" dirty="0">
                <a:solidFill>
                  <a:srgbClr val="332C54"/>
                </a:solidFill>
                <a:latin typeface="Poppins" pitchFamily="2" charset="77"/>
                <a:cs typeface="Poppins" pitchFamily="2" charset="77"/>
              </a:rPr>
              <a:t>-Lupaan ostaa vähemmän, kierrättää ja korjata enemmän.</a:t>
            </a:r>
            <a:br>
              <a:rPr lang="fi-FI" sz="2000" i="1" dirty="0">
                <a:solidFill>
                  <a:srgbClr val="332C54"/>
                </a:solidFill>
                <a:latin typeface="Poppins" pitchFamily="2" charset="77"/>
                <a:cs typeface="Poppins" pitchFamily="2" charset="77"/>
              </a:rPr>
            </a:br>
            <a:r>
              <a:rPr lang="fi-FI" sz="2000" i="1" dirty="0">
                <a:solidFill>
                  <a:srgbClr val="332C54"/>
                </a:solidFill>
                <a:latin typeface="Poppins" pitchFamily="2" charset="77"/>
                <a:cs typeface="Poppins" pitchFamily="2" charset="77"/>
              </a:rPr>
              <a:t>-Lupaan vaihtaa mökille kompostoivan kuivakäymälän.</a:t>
            </a:r>
            <a:br>
              <a:rPr lang="fi-FI" sz="2000" i="1" dirty="0">
                <a:solidFill>
                  <a:srgbClr val="332C54"/>
                </a:solidFill>
                <a:latin typeface="Poppins" pitchFamily="2" charset="77"/>
                <a:cs typeface="Poppins" pitchFamily="2" charset="77"/>
              </a:rPr>
            </a:br>
            <a:r>
              <a:rPr lang="fi-FI" sz="2000" i="1" dirty="0">
                <a:solidFill>
                  <a:srgbClr val="332C54"/>
                </a:solidFill>
                <a:latin typeface="Poppins" pitchFamily="2" charset="77"/>
                <a:cs typeface="Poppins" pitchFamily="2" charset="77"/>
              </a:rPr>
              <a:t>-Lupaan osallistua vieraslajitalkoisiin.</a:t>
            </a:r>
            <a:br>
              <a:rPr lang="fi-FI" sz="2000" i="1" dirty="0">
                <a:solidFill>
                  <a:srgbClr val="332C54"/>
                </a:solidFill>
                <a:latin typeface="Poppins" pitchFamily="2" charset="77"/>
                <a:cs typeface="Poppins" pitchFamily="2" charset="77"/>
              </a:rPr>
            </a:br>
            <a:r>
              <a:rPr lang="fi-FI" sz="2000" i="1" dirty="0">
                <a:solidFill>
                  <a:srgbClr val="332C54"/>
                </a:solidFill>
                <a:latin typeface="Poppins" pitchFamily="2" charset="77"/>
                <a:cs typeface="Poppins" pitchFamily="2" charset="77"/>
              </a:rPr>
              <a:t>-Lupaan tehdä </a:t>
            </a:r>
            <a:r>
              <a:rPr lang="fi-FI" sz="2000" i="1" dirty="0" err="1">
                <a:solidFill>
                  <a:srgbClr val="332C54"/>
                </a:solidFill>
                <a:latin typeface="Poppins" pitchFamily="2" charset="77"/>
                <a:cs typeface="Poppins" pitchFamily="2" charset="77"/>
              </a:rPr>
              <a:t>ploggauslenkin</a:t>
            </a:r>
            <a:r>
              <a:rPr lang="fi-FI" sz="2000" i="1" dirty="0">
                <a:solidFill>
                  <a:srgbClr val="332C54"/>
                </a:solidFill>
                <a:latin typeface="Poppins" pitchFamily="2" charset="77"/>
                <a:cs typeface="Poppins" pitchFamily="2" charset="77"/>
              </a:rPr>
              <a:t> viikoittain.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i="1" u="none" strike="noStrike" kern="1200" cap="none" spc="0" normalizeH="0" baseline="0" noProof="0" dirty="0">
                <a:ln>
                  <a:noFill/>
                </a:ln>
                <a:solidFill>
                  <a:srgbClr val="332C54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Lisää lupausvinkkejä:</a:t>
            </a:r>
            <a:br>
              <a:rPr kumimoji="0" lang="fi-FI" sz="2000" i="1" u="none" strike="noStrike" kern="1200" cap="none" spc="0" normalizeH="0" baseline="0" noProof="0" dirty="0">
                <a:ln>
                  <a:noFill/>
                </a:ln>
                <a:solidFill>
                  <a:srgbClr val="332C54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</a:br>
            <a:r>
              <a:rPr kumimoji="0" lang="fi-FI" sz="2000" i="1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https://johnnurmisensaatio.fi/30/</a:t>
            </a:r>
            <a:endParaRPr kumimoji="0" lang="fi-FI" sz="2000" i="1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fi-FI" sz="2000" i="1" u="none" strike="noStrike" kern="1200" cap="none" spc="0" normalizeH="0" baseline="0" noProof="0" dirty="0">
              <a:ln>
                <a:noFill/>
              </a:ln>
              <a:solidFill>
                <a:srgbClr val="332C54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7996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BF0A67-EAE8-1243-A260-15B1380E4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0008" y="365126"/>
            <a:ext cx="6553556" cy="531520"/>
          </a:xfrm>
        </p:spPr>
        <p:txBody>
          <a:bodyPr/>
          <a:lstStyle/>
          <a:p>
            <a:r>
              <a:rPr lang="fi-FI" dirty="0">
                <a:solidFill>
                  <a:schemeClr val="accent3"/>
                </a:solidFill>
              </a:rPr>
              <a:t>Miten osallistua Itämeripäivään?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FE76EA-022D-4842-91F0-DFB156710D51}"/>
              </a:ext>
            </a:extLst>
          </p:cNvPr>
          <p:cNvSpPr txBox="1"/>
          <p:nvPr/>
        </p:nvSpPr>
        <p:spPr>
          <a:xfrm>
            <a:off x="1687694" y="785579"/>
            <a:ext cx="8518184" cy="163608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Poppins SemiBold" pitchFamily="2" charset="77"/>
              </a:rPr>
              <a:t>Itämeripäivään voivat osallistua kaikki ja tyyli on vapaa.  Osallistujat voivat myös hyödyntää säätiön luomia valmiita tempauksia. </a:t>
            </a:r>
            <a:br>
              <a:rPr kumimoji="0" lang="fi-FI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Poppins SemiBold" pitchFamily="2" charset="77"/>
              </a:rPr>
            </a:br>
            <a:r>
              <a:rPr kumimoji="0" lang="fi-FI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Poppins SemiBold" pitchFamily="2" charset="77"/>
              </a:rPr>
              <a:t>John Nurmisen Säätiön valmiit 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Poppins SemiBold" pitchFamily="2" charset="77"/>
              </a:rPr>
              <a:t>Itämeripäivän kampanjat</a:t>
            </a:r>
            <a:r>
              <a:rPr kumimoji="0" lang="fi-FI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Poppins SemiBold" pitchFamily="2" charset="77"/>
              </a:rPr>
              <a:t> ovat: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fi-FI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Poppins SemiBold" pitchFamily="2" charset="77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4CDA32DD-EBAE-4EDF-BE93-0D5EE15997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455" y="365126"/>
            <a:ext cx="1259836" cy="1266012"/>
          </a:xfrm>
          <a:prstGeom prst="rect">
            <a:avLst/>
          </a:prstGeom>
        </p:spPr>
      </p:pic>
      <p:pic>
        <p:nvPicPr>
          <p:cNvPr id="7" name="Kuva 6" descr="Kuva, joka sisältää kohteen taivas, vesi, ulko, valtameri&#10;&#10;Kuvaus luotu automaattisesti">
            <a:hlinkClick r:id="rId3"/>
            <a:extLst>
              <a:ext uri="{FF2B5EF4-FFF2-40B4-BE49-F238E27FC236}">
                <a16:creationId xmlns:a16="http://schemas.microsoft.com/office/drawing/2014/main" id="{3F130F11-969A-49AF-BD65-6BEFD3F26E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9037" y="2974193"/>
            <a:ext cx="3553924" cy="3553924"/>
          </a:xfrm>
          <a:prstGeom prst="ellipse">
            <a:avLst/>
          </a:prstGeom>
        </p:spPr>
      </p:pic>
      <p:pic>
        <p:nvPicPr>
          <p:cNvPr id="8" name="Kuva 7" descr="Kuva, joka sisältää kohteen teksti, henkilö, väkijoukko&#10;&#10;Kuvaus luotu automaattisesti">
            <a:hlinkClick r:id="rId5"/>
            <a:extLst>
              <a:ext uri="{FF2B5EF4-FFF2-40B4-BE49-F238E27FC236}">
                <a16:creationId xmlns:a16="http://schemas.microsoft.com/office/drawing/2014/main" id="{322C7D86-CD8D-47B2-9DDB-88A6B73B922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0367" y="2974193"/>
            <a:ext cx="3553924" cy="3553924"/>
          </a:xfrm>
          <a:prstGeom prst="ellipse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C4EB47EA-13A1-4600-B5E6-F46B5C7F7B66}"/>
              </a:ext>
            </a:extLst>
          </p:cNvPr>
          <p:cNvSpPr txBox="1"/>
          <p:nvPr/>
        </p:nvSpPr>
        <p:spPr>
          <a:xfrm>
            <a:off x="8389096" y="2267214"/>
            <a:ext cx="2976466" cy="974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kumimoji="0" lang="fi-FI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Poppins SemiBold" pitchFamily="2" charset="77"/>
              </a:rPr>
              <a:t>Kulttuuriteemainen 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Poppins SemiBold" pitchFamily="2" charset="77"/>
              </a:rPr>
              <a:t>Itämerihetki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fi-FI" dirty="0">
              <a:solidFill>
                <a:schemeClr val="bg2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6E07BDAE-33A6-4EEB-895F-95C8243B6B80}"/>
              </a:ext>
            </a:extLst>
          </p:cNvPr>
          <p:cNvSpPr txBox="1"/>
          <p:nvPr/>
        </p:nvSpPr>
        <p:spPr>
          <a:xfrm>
            <a:off x="4563319" y="2267214"/>
            <a:ext cx="2776631" cy="1051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kumimoji="0" lang="fi-FI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Poppins SemiBold" pitchFamily="2" charset="77"/>
              </a:rPr>
              <a:t>Vesistöteemainen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i-FI" sz="2000" b="1" dirty="0">
                <a:solidFill>
                  <a:schemeClr val="accent3"/>
                </a:solidFill>
                <a:latin typeface="+mn-lt"/>
                <a:cs typeface="Poppins SemiBold" pitchFamily="2" charset="77"/>
              </a:rPr>
              <a:t>Pulahdus</a:t>
            </a: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Poppins SemiBold" pitchFamily="2" charset="77"/>
            </a:endParaRPr>
          </a:p>
          <a:p>
            <a:pPr algn="l">
              <a:lnSpc>
                <a:spcPct val="90000"/>
              </a:lnSpc>
              <a:spcAft>
                <a:spcPts val="600"/>
              </a:spcAft>
            </a:pPr>
            <a:endParaRPr lang="fi-FI" dirty="0">
              <a:solidFill>
                <a:schemeClr val="bg2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056472CC-6747-4938-AD07-FA2133D4876F}"/>
              </a:ext>
            </a:extLst>
          </p:cNvPr>
          <p:cNvSpPr txBox="1"/>
          <p:nvPr/>
        </p:nvSpPr>
        <p:spPr>
          <a:xfrm>
            <a:off x="1011995" y="2267214"/>
            <a:ext cx="2919965" cy="974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kumimoji="0" lang="fi-FI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Poppins SemiBold" pitchFamily="2" charset="77"/>
              </a:rPr>
              <a:t>Ruokateemainen 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Poppins SemiBold" pitchFamily="2" charset="77"/>
              </a:rPr>
              <a:t>Itämerimenu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endParaRPr lang="fi-FI" dirty="0">
              <a:solidFill>
                <a:schemeClr val="bg2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12" name="Kuva 11" descr="Kuva, joka sisältää kohteen ruoka, pöytä, lautanen, ulko&#10;&#10;Kuvaus luotu automaattisesti">
            <a:hlinkClick r:id="rId7"/>
            <a:extLst>
              <a:ext uri="{FF2B5EF4-FFF2-40B4-BE49-F238E27FC236}">
                <a16:creationId xmlns:a16="http://schemas.microsoft.com/office/drawing/2014/main" id="{E3E5F3D9-CD71-49E7-8DF1-C4B5619DF82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706" y="2974192"/>
            <a:ext cx="3553925" cy="355392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045914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            <a:extLst>
              <a:ext uri="{FF2B5EF4-FFF2-40B4-BE49-F238E27FC236}">
                <a16:creationId xmlns:a16="http://schemas.microsoft.com/office/drawing/2014/main" id="{E55990A1-CB1A-20E2-D0D4-0D6344C576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932" r="3859"/>
          <a:stretch/>
        </p:blipFill>
        <p:spPr>
          <a:xfrm>
            <a:off x="3514760" y="4618653"/>
            <a:ext cx="8677240" cy="223934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7D192E7-4358-44EB-877B-9A6991AE2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1.  Itämerimenu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E05548B0-90CC-4A5A-BF07-EE4E920EAF79}"/>
              </a:ext>
            </a:extLst>
          </p:cNvPr>
          <p:cNvSpPr txBox="1"/>
          <p:nvPr/>
        </p:nvSpPr>
        <p:spPr>
          <a:xfrm>
            <a:off x="537709" y="965451"/>
            <a:ext cx="10566149" cy="1946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6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6248400" algn="l"/>
              </a:tabLst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Yksi helpoimmista tavoista osallistua Itämeripäivään on </a:t>
            </a: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F26D77"/>
                </a:solidFill>
                <a:effectLst/>
                <a:uLnTx/>
                <a:uFillTx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syödä Itämeriystävällistä ruokaa!</a:t>
            </a: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332C54"/>
                </a:solidFill>
                <a:effectLst/>
                <a:uLnTx/>
                <a:uFillTx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6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6248400" algn="l"/>
              </a:tabLst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Nauti ravintolassa</a:t>
            </a:r>
            <a:r>
              <a:rPr lang="fi-FI" sz="20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 Itämerimenu tai heittäydy itse 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Itämeripäivän kokiksi. Jokaisella aterialla on merkitystä, ja jokainen ateria voi olla inspiraatio – jaa siis kuva Itämerimenustasi hashtageilla 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#itämeripäivä ja #balticseaday</a:t>
            </a:r>
            <a:endParaRPr lang="fi-FI" dirty="0">
              <a:solidFill>
                <a:schemeClr val="bg2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5" name="Kuva 4" descr="Kuva, joka sisältää kohteen sisä, ruoka, astia, valkoinen&#10;&#10;Kuvaus luotu automaattisesti">
            <a:extLst>
              <a:ext uri="{FF2B5EF4-FFF2-40B4-BE49-F238E27FC236}">
                <a16:creationId xmlns:a16="http://schemas.microsoft.com/office/drawing/2014/main" id="{F654CBA5-ED3A-4FB0-9B49-C62C4A9EEE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7682" y="3635862"/>
            <a:ext cx="2670411" cy="2670411"/>
          </a:xfrm>
          <a:prstGeom prst="ellipse">
            <a:avLst/>
          </a:prstGeom>
        </p:spPr>
      </p:pic>
      <p:pic>
        <p:nvPicPr>
          <p:cNvPr id="6" name="Kuva 5" descr="Kuva, joka sisältää kohteen astia, ateria&#10;&#10;Kuvaus luotu automaattisesti">
            <a:extLst>
              <a:ext uri="{FF2B5EF4-FFF2-40B4-BE49-F238E27FC236}">
                <a16:creationId xmlns:a16="http://schemas.microsoft.com/office/drawing/2014/main" id="{535C102B-F3DB-8502-881B-DD6C8508DA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9780" y="3635862"/>
            <a:ext cx="2679442" cy="2679442"/>
          </a:xfrm>
          <a:prstGeom prst="ellipse">
            <a:avLst/>
          </a:prstGeom>
        </p:spPr>
      </p:pic>
      <p:pic>
        <p:nvPicPr>
          <p:cNvPr id="10" name="Kuva 9" descr="Kuva, joka sisältää kohteen ruoka, pöytä, lautanen, ateria&#10;&#10;Kuvaus luotu automaattisesti">
            <a:extLst>
              <a:ext uri="{FF2B5EF4-FFF2-40B4-BE49-F238E27FC236}">
                <a16:creationId xmlns:a16="http://schemas.microsoft.com/office/drawing/2014/main" id="{F61DC8F4-5AC5-56BF-B526-1EE4BA1FAD0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1068" y="3635862"/>
            <a:ext cx="2670411" cy="2670411"/>
          </a:xfrm>
          <a:prstGeom prst="ellipse">
            <a:avLst/>
          </a:prstGeom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E3FFD385-6479-462D-B62F-E065054D15E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455" y="5234363"/>
            <a:ext cx="1265283" cy="127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441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 19" descr="Kuva, joka sisältää kohteen kasvi, hedelmä, lehti, sulje&#10;&#10;Kuvaus luotu automaattisesti">
            <a:extLst>
              <a:ext uri="{FF2B5EF4-FFF2-40B4-BE49-F238E27FC236}">
                <a16:creationId xmlns:a16="http://schemas.microsoft.com/office/drawing/2014/main" id="{1855CBFE-A387-469D-94DE-2B4863E3AA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709" y="4097132"/>
            <a:ext cx="2507821" cy="2507821"/>
          </a:xfrm>
          <a:prstGeom prst="ellipse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6BF0A67-EAE8-1243-A260-15B1380E4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Itämerimenun</a:t>
            </a:r>
            <a:r>
              <a:rPr lang="en-GB" dirty="0"/>
              <a:t> </a:t>
            </a:r>
            <a:r>
              <a:rPr lang="en-GB" dirty="0" err="1"/>
              <a:t>raaka-aineet</a:t>
            </a:r>
            <a:endParaRPr lang="fi-FI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FE76EA-022D-4842-91F0-DFB156710D51}"/>
              </a:ext>
            </a:extLst>
          </p:cNvPr>
          <p:cNvSpPr txBox="1"/>
          <p:nvPr/>
        </p:nvSpPr>
        <p:spPr>
          <a:xfrm>
            <a:off x="537709" y="1036453"/>
            <a:ext cx="3569491" cy="3415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6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6248400" algn="l"/>
              </a:tabLst>
              <a:defRPr/>
            </a:pP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Itämeriystävällisessä ruokavaliossa suositaan </a:t>
            </a:r>
            <a:r>
              <a:rPr kumimoji="0" lang="fi-FI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Itämeren ja lähivesien kaloja: </a:t>
            </a: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lahnaa, särkeä, silakkaa, muikkua tai ahventa. Kasvisruoka-vaihtoehtoihin pääraaka-aineeksi sopivat esimerkiksi </a:t>
            </a:r>
            <a:r>
              <a:rPr kumimoji="0" lang="fi-FI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pavut, härkäpapu tai herneet</a:t>
            </a: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6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6248400" algn="l"/>
              </a:tabLst>
              <a:defRPr/>
            </a:pPr>
            <a:endParaRPr kumimoji="0" lang="fi-FI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4CDA32DD-EBAE-4EDF-BE93-0D5EE15997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455" y="365126"/>
            <a:ext cx="1259836" cy="1266012"/>
          </a:xfrm>
          <a:prstGeom prst="rect">
            <a:avLst/>
          </a:prstGeom>
        </p:spPr>
      </p:pic>
      <p:pic>
        <p:nvPicPr>
          <p:cNvPr id="4" name="Kuva 3" descr="Kuva, joka sisältää kohteen viipaloitu, tuore&#10;&#10;Kuvaus luotu automaattisesti">
            <a:extLst>
              <a:ext uri="{FF2B5EF4-FFF2-40B4-BE49-F238E27FC236}">
                <a16:creationId xmlns:a16="http://schemas.microsoft.com/office/drawing/2014/main" id="{4493F316-5FE5-47F8-9A7B-A42573B168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5382" y="896646"/>
            <a:ext cx="3109597" cy="3109597"/>
          </a:xfrm>
          <a:prstGeom prst="ellipse">
            <a:avLst/>
          </a:prstGeom>
        </p:spPr>
      </p:pic>
      <p:pic>
        <p:nvPicPr>
          <p:cNvPr id="11" name="Kuva 10" descr="Kuva, joka sisältää kohteen papu, vihannes, kasvi, vihreä&#10;&#10;Kuvaus luotu automaattisesti">
            <a:extLst>
              <a:ext uri="{FF2B5EF4-FFF2-40B4-BE49-F238E27FC236}">
                <a16:creationId xmlns:a16="http://schemas.microsoft.com/office/drawing/2014/main" id="{412FBCF4-573B-4329-A188-82384B70D9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1708" y="3601365"/>
            <a:ext cx="3109597" cy="3109597"/>
          </a:xfrm>
          <a:prstGeom prst="ellipse">
            <a:avLst/>
          </a:prstGeom>
        </p:spPr>
      </p:pic>
      <p:pic>
        <p:nvPicPr>
          <p:cNvPr id="13" name="Kuva 12" descr="Kuva, joka sisältää kohteen kasvi, vihannes&#10;&#10;Kuvaus luotu automaattisesti">
            <a:extLst>
              <a:ext uri="{FF2B5EF4-FFF2-40B4-BE49-F238E27FC236}">
                <a16:creationId xmlns:a16="http://schemas.microsoft.com/office/drawing/2014/main" id="{A7C33BDA-F640-474D-89AB-501AC769147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1626" y="450564"/>
            <a:ext cx="3109597" cy="3109597"/>
          </a:xfrm>
          <a:prstGeom prst="ellipse">
            <a:avLst/>
          </a:prstGeom>
        </p:spPr>
      </p:pic>
      <p:pic>
        <p:nvPicPr>
          <p:cNvPr id="15" name="Kuva 14" descr="Kuva, joka sisältää kohteen jäkälä, sieni&#10;&#10;Kuvaus luotu automaattisesti">
            <a:extLst>
              <a:ext uri="{FF2B5EF4-FFF2-40B4-BE49-F238E27FC236}">
                <a16:creationId xmlns:a16="http://schemas.microsoft.com/office/drawing/2014/main" id="{2636EFEF-E75C-41B0-A70F-8CC62C2856C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2859" y="2851757"/>
            <a:ext cx="3109597" cy="3109597"/>
          </a:xfrm>
          <a:prstGeom prst="ellipse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5CAC9459-36DE-40B9-A5D9-3CA27076BF2E}"/>
              </a:ext>
            </a:extLst>
          </p:cNvPr>
          <p:cNvSpPr txBox="1"/>
          <p:nvPr/>
        </p:nvSpPr>
        <p:spPr>
          <a:xfrm>
            <a:off x="7655666" y="3694826"/>
            <a:ext cx="3993398" cy="3163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Satokauden kasvikset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, kuten kukkakaali, porkkana, parsakaali ja kesäkurpitsa, täydentävät elokuussa Itämerimenua herkullisella ja värikkäällä tavalla. Itämerimenun raaka-aineiksi sopivat hyvin myös esimerkiksi 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perunat, kotimaiset viljat ja suomalaiset marjat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, kuten mustikka, musta- tai punaherukat ja karviainen.</a:t>
            </a:r>
            <a:endParaRPr lang="fi-FI" sz="18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 algn="l">
              <a:lnSpc>
                <a:spcPct val="90000"/>
              </a:lnSpc>
              <a:spcAft>
                <a:spcPts val="600"/>
              </a:spcAft>
            </a:pPr>
            <a:endParaRPr lang="fi-FI" dirty="0">
              <a:solidFill>
                <a:schemeClr val="bg2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22" name="Kuva 21" descr="Kuva, joka sisältää kohteen vihannes, kasvi, kukkakaali, kaali&#10;&#10;Kuvaus luotu automaattisesti">
            <a:extLst>
              <a:ext uri="{FF2B5EF4-FFF2-40B4-BE49-F238E27FC236}">
                <a16:creationId xmlns:a16="http://schemas.microsoft.com/office/drawing/2014/main" id="{D8951A14-E20B-4543-85D0-D9894898FA0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4921" y="1142707"/>
            <a:ext cx="2507821" cy="250782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950333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BF0A67-EAE8-1243-A260-15B1380E4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Itämerimenu</a:t>
            </a:r>
            <a:endParaRPr lang="fi-FI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FE76EA-022D-4842-91F0-DFB156710D51}"/>
              </a:ext>
            </a:extLst>
          </p:cNvPr>
          <p:cNvSpPr txBox="1"/>
          <p:nvPr/>
        </p:nvSpPr>
        <p:spPr>
          <a:xfrm>
            <a:off x="537709" y="896646"/>
            <a:ext cx="9924345" cy="4715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Itämerimenu-tempauksella haluamme innostaa ravintola-alan ammattilaiset kokkaamaan </a:t>
            </a: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F26D77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Itämeriystävällisistä</a:t>
            </a: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 raaka-aineista</a:t>
            </a:r>
          </a:p>
          <a:p>
            <a:pPr marL="285750" marR="0" lvl="0" indent="-28575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Itämeripäivään osallistuvia ravintoloita 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F26D77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markkinoidaan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 aktiivisesti koko kesän ajan muun muassa 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F26D77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sosiaalisessa mediassa ja kauppakeskuksien äänimainonnassa 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kautta maan</a:t>
            </a:r>
          </a:p>
          <a:p>
            <a:pPr marL="285750" marR="0" lvl="0" indent="-28575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Toteutuksen tyyli on vapaa ja se voi olla esimerkiksi Itämeriystävällinen annos, kokonainen Itämerimenu, ravintolasta mukaan haettavaa piknik-kori tai kotona kokattava ruokakassi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914400" rtl="0" eaLnBrk="0" fontAlgn="base" latinLnBrk="0" hangingPunct="0">
              <a:lnSpc>
                <a:spcPct val="106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6248400" algn="l"/>
              </a:tabLst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srgbClr val="F26D77"/>
              </a:solidFill>
              <a:effectLst/>
              <a:uLnTx/>
              <a:uFillTx/>
              <a:latin typeface="Poppins" pitchFamily="2" charset="77"/>
              <a:ea typeface="Calibri" panose="020F0502020204030204" pitchFamily="34" charset="0"/>
              <a:cs typeface="Poppins" pitchFamily="2" charset="77"/>
            </a:endParaRPr>
          </a:p>
          <a:p>
            <a:pPr marL="0" marR="0" lvl="0" indent="0" algn="l" defTabSz="914400" rtl="0" eaLnBrk="0" fontAlgn="base" latinLnBrk="0" hangingPunct="0">
              <a:lnSpc>
                <a:spcPct val="106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6248400" algn="l"/>
              </a:tabLst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srgbClr val="F26D77"/>
              </a:solidFill>
              <a:effectLst/>
              <a:uLnTx/>
              <a:uFillTx/>
              <a:latin typeface="Poppins" pitchFamily="2" charset="77"/>
              <a:ea typeface="Calibri" panose="020F0502020204030204" pitchFamily="34" charset="0"/>
              <a:cs typeface="Poppins" pitchFamily="2" charset="77"/>
            </a:endParaRPr>
          </a:p>
          <a:p>
            <a:pPr marL="0" marR="0" lvl="0" indent="0" algn="l" defTabSz="914400" rtl="0" eaLnBrk="0" fontAlgn="base" latinLnBrk="0" hangingPunct="0">
              <a:lnSpc>
                <a:spcPct val="106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6248400" algn="l"/>
              </a:tabLst>
              <a:defRPr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914400" rtl="0" eaLnBrk="0" fontAlgn="base" latinLnBrk="0" hangingPunct="0">
              <a:lnSpc>
                <a:spcPct val="106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6248400" algn="l"/>
              </a:tabLst>
              <a:defRPr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4CDA32DD-EBAE-4EDF-BE93-0D5EE15997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455" y="365126"/>
            <a:ext cx="1259836" cy="1266012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045E8739-DCD8-4A2A-82F7-8CFE0B451B77}"/>
              </a:ext>
            </a:extLst>
          </p:cNvPr>
          <p:cNvSpPr txBox="1"/>
          <p:nvPr/>
        </p:nvSpPr>
        <p:spPr>
          <a:xfrm>
            <a:off x="5871031" y="6524289"/>
            <a:ext cx="4748394" cy="288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Nokan keittiöpäällikkö Ari Ruohon Itämerimenu</a:t>
            </a:r>
          </a:p>
        </p:txBody>
      </p:sp>
      <p:pic>
        <p:nvPicPr>
          <p:cNvPr id="4" name="Kuva 3" descr="Suuntanuoli: vastapäivään ääriviiva">
            <a:extLst>
              <a:ext uri="{FF2B5EF4-FFF2-40B4-BE49-F238E27FC236}">
                <a16:creationId xmlns:a16="http://schemas.microsoft.com/office/drawing/2014/main" id="{9A2B70CA-AC09-4F01-98EE-C1A4FCAFE0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1171674" flipH="1">
            <a:off x="9980747" y="3455752"/>
            <a:ext cx="2455906" cy="2455906"/>
          </a:xfrm>
          <a:prstGeom prst="rect">
            <a:avLst/>
          </a:prstGeom>
        </p:spPr>
      </p:pic>
      <p:pic>
        <p:nvPicPr>
          <p:cNvPr id="6" name="Kuva 5" descr="Kuva, joka sisältää kohteen pöytä, lautanen, ateria&#10;&#10;Kuvaus luotu automaattisesti">
            <a:extLst>
              <a:ext uri="{FF2B5EF4-FFF2-40B4-BE49-F238E27FC236}">
                <a16:creationId xmlns:a16="http://schemas.microsoft.com/office/drawing/2014/main" id="{3F0BEBD0-B1BC-4996-9E11-B03B1B96706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2637" y="3778585"/>
            <a:ext cx="4748394" cy="2682843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00E8257A-F5AC-466F-82DF-0469A5169528}"/>
              </a:ext>
            </a:extLst>
          </p:cNvPr>
          <p:cNvSpPr txBox="1"/>
          <p:nvPr/>
        </p:nvSpPr>
        <p:spPr>
          <a:xfrm>
            <a:off x="1124713" y="6524289"/>
            <a:ext cx="4748394" cy="288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Ravintola Kappelin Itämerimenu-annos</a:t>
            </a:r>
          </a:p>
        </p:txBody>
      </p:sp>
      <p:pic>
        <p:nvPicPr>
          <p:cNvPr id="7" name="Kuva 6">
            <a:hlinkClick r:id="rId7"/>
            <a:extLst>
              <a:ext uri="{FF2B5EF4-FFF2-40B4-BE49-F238E27FC236}">
                <a16:creationId xmlns:a16="http://schemas.microsoft.com/office/drawing/2014/main" id="{D629558D-1DA3-4017-8930-1B64234F959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1031" y="3790648"/>
            <a:ext cx="4748394" cy="2675406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87FF6B69-480D-47EC-A926-1E9CE5B69398}"/>
              </a:ext>
            </a:extLst>
          </p:cNvPr>
          <p:cNvSpPr txBox="1"/>
          <p:nvPr/>
        </p:nvSpPr>
        <p:spPr>
          <a:xfrm>
            <a:off x="10936233" y="3055023"/>
            <a:ext cx="1156017" cy="550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Klikkaa kuvaa katsoaksesi videon</a:t>
            </a:r>
          </a:p>
        </p:txBody>
      </p:sp>
    </p:spTree>
    <p:extLst>
      <p:ext uri="{BB962C8B-B14F-4D97-AF65-F5344CB8AC3E}">
        <p14:creationId xmlns:p14="http://schemas.microsoft.com/office/powerpoint/2010/main" val="1138365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9C2488-822B-8344-97F5-C485C16E0F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932" r="3859"/>
          <a:stretch/>
        </p:blipFill>
        <p:spPr>
          <a:xfrm>
            <a:off x="3514760" y="4618653"/>
            <a:ext cx="8677240" cy="223934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6BF0A67-EAE8-1243-A260-15B1380E4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Agenda</a:t>
            </a:r>
            <a:endParaRPr lang="fi-FI" dirty="0">
              <a:solidFill>
                <a:schemeClr val="accent3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FE76EA-022D-4842-91F0-DFB156710D51}"/>
              </a:ext>
            </a:extLst>
          </p:cNvPr>
          <p:cNvSpPr txBox="1"/>
          <p:nvPr/>
        </p:nvSpPr>
        <p:spPr>
          <a:xfrm>
            <a:off x="537709" y="1026293"/>
            <a:ext cx="9924345" cy="5034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 SemiBold" pitchFamily="2" charset="77"/>
                <a:ea typeface="+mn-ea"/>
                <a:cs typeface="Poppins SemiBold" pitchFamily="2" charset="77"/>
              </a:rPr>
              <a:t>Tervetuloa John Nurmisen Säätiön puolesta!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fi-FI" sz="2400" b="1" dirty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	toimitusjohtaja Annamari Arrakoski-Engardt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fi-FI" sz="2400" b="1" dirty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Mikä on Itämeripäivä?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 SemiBold" pitchFamily="2" charset="77"/>
                <a:ea typeface="+mn-ea"/>
                <a:cs typeface="Poppins SemiBold" pitchFamily="2" charset="77"/>
              </a:rPr>
              <a:t>Vilauksia vuodesta 2022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fi-FI" sz="2400" b="1" dirty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	viestintäjohtaja Elina Lehtinen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 SemiBold" pitchFamily="2" charset="77"/>
                <a:ea typeface="+mn-ea"/>
                <a:cs typeface="Poppins SemiBold" pitchFamily="2" charset="77"/>
              </a:rPr>
              <a:t>Vuoden 2023 suunnitelmia</a:t>
            </a:r>
            <a:endParaRPr lang="fi-FI" sz="2400" b="1" dirty="0">
              <a:solidFill>
                <a:schemeClr val="bg1"/>
              </a:solidFill>
              <a:latin typeface="Poppins SemiBold" pitchFamily="2" charset="77"/>
              <a:cs typeface="Poppins SemiBold" pitchFamily="2" charset="77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 SemiBold" pitchFamily="2" charset="77"/>
                <a:ea typeface="+mn-ea"/>
                <a:cs typeface="Poppins SemiBold" pitchFamily="2" charset="77"/>
              </a:rPr>
              <a:t>	viestinnän asiantuntija Maija Soljanlahti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fi-FI" sz="2400" b="1" dirty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Kumppanien terveisiä vuodesta 22 ja vuoteen 23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 SemiBold" pitchFamily="2" charset="77"/>
                <a:ea typeface="+mn-ea"/>
                <a:cs typeface="Poppins SemiBold" pitchFamily="2" charset="77"/>
              </a:rPr>
              <a:t>Työpajat ja </a:t>
            </a:r>
            <a:r>
              <a:rPr lang="fi-FI" sz="2400" b="1" dirty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tulevat askeleet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fi-FI" sz="2400" b="1" dirty="0">
              <a:solidFill>
                <a:schemeClr val="bg1"/>
              </a:solidFill>
              <a:latin typeface="Poppins SemiBold" pitchFamily="2" charset="77"/>
              <a:cs typeface="Poppins SemiBold" pitchFamily="2" charset="77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fi-FI" sz="2400" b="1" dirty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Tavataan taas!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4CDA32DD-EBAE-4EDF-BE93-0D5EE15997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455" y="365126"/>
            <a:ext cx="1259836" cy="126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98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>
            <a:extLst>
              <a:ext uri="{FF2B5EF4-FFF2-40B4-BE49-F238E27FC236}">
                <a16:creationId xmlns:a16="http://schemas.microsoft.com/office/drawing/2014/main" id="{4CDA32DD-EBAE-4EDF-BE93-0D5EE15997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455" y="365126"/>
            <a:ext cx="1259836" cy="1266012"/>
          </a:xfrm>
          <a:prstGeom prst="rect">
            <a:avLst/>
          </a:prstGeom>
        </p:spPr>
      </p:pic>
      <p:pic>
        <p:nvPicPr>
          <p:cNvPr id="18" name="Kuva 1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3FC7BE1-4DB6-4F2F-B983-4DB21374A1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7098" y="1748296"/>
            <a:ext cx="3684577" cy="1779034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2D331255-7148-4186-AF52-AC966B66F1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1905" y="6044007"/>
            <a:ext cx="3670763" cy="813993"/>
          </a:xfrm>
          <a:prstGeom prst="rect">
            <a:avLst/>
          </a:prstGeom>
        </p:spPr>
      </p:pic>
      <p:pic>
        <p:nvPicPr>
          <p:cNvPr id="26" name="Kuva 25" descr="Kuva, joka sisältää kohteen teksti, ruoka, astia&#10;&#10;Kuvaus luotu automaattisesti">
            <a:extLst>
              <a:ext uri="{FF2B5EF4-FFF2-40B4-BE49-F238E27FC236}">
                <a16:creationId xmlns:a16="http://schemas.microsoft.com/office/drawing/2014/main" id="{5A890C3A-875C-4E8B-8773-9FC6F75F435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694" y="1748296"/>
            <a:ext cx="3940789" cy="2887980"/>
          </a:xfrm>
          <a:prstGeom prst="rect">
            <a:avLst/>
          </a:prstGeom>
        </p:spPr>
      </p:pic>
      <p:pic>
        <p:nvPicPr>
          <p:cNvPr id="24" name="Kuva 2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B40F4940-185A-4F1A-B56B-8DA79F0891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158" y="4681931"/>
            <a:ext cx="3929325" cy="2176069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84590D1A-0F01-4604-B510-C89AFBEACE3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02" y="1748296"/>
            <a:ext cx="3684577" cy="2716865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8BC9B741-0BEA-4F5E-8314-97020F6B6DB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4999" y="3621183"/>
            <a:ext cx="3684577" cy="2364138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7AD87131-4DE1-401E-83F4-01762B555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709" y="466611"/>
            <a:ext cx="7487354" cy="953815"/>
          </a:xfrm>
        </p:spPr>
        <p:txBody>
          <a:bodyPr/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fi-FI" dirty="0">
                <a:latin typeface="Poppins" pitchFamily="2" charset="77"/>
                <a:cs typeface="Poppins" pitchFamily="2" charset="77"/>
              </a:rPr>
              <a:t>Vuonna 2022 Itämerimenua tarjoiltiin sekä kotikeittiöissä että ravintoloissa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1BEA620F-4638-431E-8121-88122E5F475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8386" y="4508088"/>
            <a:ext cx="3670763" cy="234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782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            <a:extLst>
              <a:ext uri="{FF2B5EF4-FFF2-40B4-BE49-F238E27FC236}">
                <a16:creationId xmlns:a16="http://schemas.microsoft.com/office/drawing/2014/main" id="{FA39C133-E239-9FA9-6BDE-79FCA1AAA4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932" r="3859"/>
          <a:stretch/>
        </p:blipFill>
        <p:spPr>
          <a:xfrm>
            <a:off x="3514760" y="4618653"/>
            <a:ext cx="8677240" cy="223934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7D192E7-4358-44EB-877B-9A6991AE2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2.  Pulahdus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E05548B0-90CC-4A5A-BF07-EE4E920EAF79}"/>
              </a:ext>
            </a:extLst>
          </p:cNvPr>
          <p:cNvSpPr txBox="1"/>
          <p:nvPr/>
        </p:nvSpPr>
        <p:spPr>
          <a:xfrm>
            <a:off x="537709" y="965451"/>
            <a:ext cx="10566149" cy="3430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  <a:tabLst>
                <a:tab pos="6248400" algn="l"/>
              </a:tabLst>
            </a:pPr>
            <a:r>
              <a:rPr lang="fi-FI" sz="2400" b="1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Itämeripäivänä </a:t>
            </a:r>
            <a:r>
              <a:rPr lang="fi-FI" sz="2400" b="1" dirty="0">
                <a:solidFill>
                  <a:schemeClr val="accent3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pulahdetaan</a:t>
            </a:r>
            <a:r>
              <a:rPr lang="fi-FI" sz="2400" b="1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veteen kello 18.00</a:t>
            </a:r>
            <a:r>
              <a:rPr lang="fi-FI" sz="2400" b="1" dirty="0">
                <a:solidFill>
                  <a:schemeClr val="bg1"/>
                </a:solidFill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fi-FI" sz="2400" b="1" dirty="0">
              <a:solidFill>
                <a:schemeClr val="bg1"/>
              </a:solidFill>
              <a:effectLst/>
              <a:latin typeface="Poppins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tabLst>
                <a:tab pos="6248400" algn="l"/>
              </a:tabLst>
            </a:pPr>
            <a:r>
              <a:rPr lang="fi-FI" sz="2000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Pulahtaa voi missä vesistössä vain ja kastaa voi vaikka pelkän varpaan. Ideana on nauttia vesistöjen tuomista virkistysmahdollisuuksista ja samalla kiinnittää huomiota vesistöjen ekologiseen tilaan. Ethän mene veteen aivan yksin: pulahduksissa kannattaa aina olla mukana kanssapulahtaja tai rannalla kaveri, joka katsoo perään!</a:t>
            </a:r>
          </a:p>
          <a:p>
            <a:pPr>
              <a:lnSpc>
                <a:spcPct val="106000"/>
              </a:lnSpc>
              <a:spcAft>
                <a:spcPts val="800"/>
              </a:spcAft>
              <a:tabLst>
                <a:tab pos="6248400" algn="l"/>
              </a:tabLst>
            </a:pPr>
            <a:r>
              <a:rPr lang="fi-FI" sz="2000" dirty="0">
                <a:solidFill>
                  <a:schemeClr val="bg1"/>
                </a:solidFill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Someta myös pulahdus! </a:t>
            </a:r>
            <a:r>
              <a:rPr lang="fi-FI" sz="2000" b="1" dirty="0">
                <a:solidFill>
                  <a:srgbClr val="F26D77"/>
                </a:solidFill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#itämeripäivä</a:t>
            </a:r>
            <a:endParaRPr lang="fi-FI" sz="2000" b="1" dirty="0">
              <a:solidFill>
                <a:srgbClr val="F26D77"/>
              </a:solidFill>
              <a:effectLst/>
              <a:latin typeface="Poppins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tabLst>
                <a:tab pos="6248400" algn="l"/>
              </a:tabLst>
            </a:pPr>
            <a:endParaRPr lang="fi-FI" dirty="0">
              <a:solidFill>
                <a:srgbClr val="002060"/>
              </a:solidFill>
              <a:effectLst/>
              <a:latin typeface="Poppins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tabLst>
                <a:tab pos="6248400" algn="l"/>
              </a:tabLst>
            </a:pPr>
            <a:endParaRPr lang="fi-FI" dirty="0">
              <a:solidFill>
                <a:schemeClr val="bg2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7" name="Kuva 6" descr="Kuva, joka sisältää kohteen ulko&#10;&#10;Kuvaus luotu automaattisesti">
            <a:extLst>
              <a:ext uri="{FF2B5EF4-FFF2-40B4-BE49-F238E27FC236}">
                <a16:creationId xmlns:a16="http://schemas.microsoft.com/office/drawing/2014/main" id="{02B7DC25-797C-4E35-A9BB-93008F8D5E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9780" y="3635862"/>
            <a:ext cx="2679442" cy="2679442"/>
          </a:xfrm>
          <a:prstGeom prst="ellipse">
            <a:avLst/>
          </a:prstGeom>
        </p:spPr>
      </p:pic>
      <p:pic>
        <p:nvPicPr>
          <p:cNvPr id="10" name="Kuva 9" descr="Kuva, joka sisältää kohteen taivas, vesi, ulko, valtameri&#10;&#10;Kuvaus luotu automaattisesti">
            <a:extLst>
              <a:ext uri="{FF2B5EF4-FFF2-40B4-BE49-F238E27FC236}">
                <a16:creationId xmlns:a16="http://schemas.microsoft.com/office/drawing/2014/main" id="{6EA2C35D-3F7F-405B-B53A-22D3F027C6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3911" y="3635862"/>
            <a:ext cx="2679442" cy="2679442"/>
          </a:xfrm>
          <a:prstGeom prst="ellipse">
            <a:avLst/>
          </a:prstGeom>
        </p:spPr>
      </p:pic>
      <p:pic>
        <p:nvPicPr>
          <p:cNvPr id="13" name="Kuva 12" descr="Kuva, joka sisältää kohteen puu, vesi, ulko, taivas&#10;&#10;Kuvaus luotu automaattisesti">
            <a:extLst>
              <a:ext uri="{FF2B5EF4-FFF2-40B4-BE49-F238E27FC236}">
                <a16:creationId xmlns:a16="http://schemas.microsoft.com/office/drawing/2014/main" id="{8E049910-DCCF-49C8-BE64-35B7545D26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6845" y="3635862"/>
            <a:ext cx="2679442" cy="2679442"/>
          </a:xfrm>
          <a:prstGeom prst="ellipse">
            <a:avLst/>
          </a:prstGeom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D72D12F1-61E1-4F19-80E9-6636ED82177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455" y="5234363"/>
            <a:ext cx="1265283" cy="127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768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            <a:extLst>
              <a:ext uri="{FF2B5EF4-FFF2-40B4-BE49-F238E27FC236}">
                <a16:creationId xmlns:a16="http://schemas.microsoft.com/office/drawing/2014/main" id="{502438C9-3312-332A-E857-A93AD8F2E4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932" r="3859"/>
          <a:stretch/>
        </p:blipFill>
        <p:spPr>
          <a:xfrm>
            <a:off x="3514760" y="4618653"/>
            <a:ext cx="8677240" cy="223934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7D192E7-4358-44EB-877B-9A6991AE2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3.  Itämerihetki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E05548B0-90CC-4A5A-BF07-EE4E920EAF79}"/>
              </a:ext>
            </a:extLst>
          </p:cNvPr>
          <p:cNvSpPr txBox="1"/>
          <p:nvPr/>
        </p:nvSpPr>
        <p:spPr>
          <a:xfrm>
            <a:off x="537709" y="965451"/>
            <a:ext cx="10566149" cy="2740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6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6248400" algn="l"/>
              </a:tabLst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Times New Roman" panose="02020603050405020304" pitchFamily="18" charset="0"/>
              </a:rPr>
              <a:t>Itämerihetki on omistettu kotimeremme ainutlaatuiseen </a:t>
            </a: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Times New Roman" panose="02020603050405020304" pitchFamily="18" charset="0"/>
              </a:rPr>
              <a:t>kulttuuriin</a:t>
            </a: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Times New Roman" panose="02020603050405020304" pitchFamily="18" charset="0"/>
              </a:rPr>
              <a:t> tutustumiselle.</a:t>
            </a:r>
          </a:p>
          <a:p>
            <a:pPr marL="0" marR="0" lvl="0" indent="0" algn="l" defTabSz="914400" rtl="0" eaLnBrk="0" fontAlgn="base" latinLnBrk="0" hangingPunct="0">
              <a:lnSpc>
                <a:spcPct val="106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6248400" algn="l"/>
              </a:tabLst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Vieraile esimerkiksi meriaiheisessa näyttelyssä, lue Itämeri-kirjallisuutta tai kuuntele perheen pienempien kanssa Särki-satu. Itämerihetki on omistettu kotimeremme ainutlaatuiseen kulttuuriin tutustumiselle. Voit viettää Itämerihetken milloin vain Itämeripäivän aikana.</a:t>
            </a:r>
            <a:endParaRPr lang="fi-FI" dirty="0">
              <a:solidFill>
                <a:schemeClr val="bg1"/>
              </a:solidFill>
              <a:effectLst/>
              <a:latin typeface="Poppins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tabLst>
                <a:tab pos="6248400" algn="l"/>
              </a:tabLst>
            </a:pPr>
            <a:endParaRPr lang="fi-FI" dirty="0">
              <a:solidFill>
                <a:schemeClr val="bg2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198878B6-0D07-4AF6-B626-B583684958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1062" y="3635862"/>
            <a:ext cx="2679442" cy="2679442"/>
          </a:xfrm>
          <a:prstGeom prst="ellipse">
            <a:avLst/>
          </a:prstGeom>
        </p:spPr>
      </p:pic>
      <p:pic>
        <p:nvPicPr>
          <p:cNvPr id="15" name="Kuva 14" descr="Kuva, joka sisältää kohteen teksti, henkilö, väkijoukko&#10;&#10;Kuvaus luotu automaattisesti">
            <a:extLst>
              <a:ext uri="{FF2B5EF4-FFF2-40B4-BE49-F238E27FC236}">
                <a16:creationId xmlns:a16="http://schemas.microsoft.com/office/drawing/2014/main" id="{12C8ED1E-BFF5-403D-B9A9-14038736AD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2221" y="3635862"/>
            <a:ext cx="2679442" cy="2679442"/>
          </a:xfrm>
          <a:prstGeom prst="ellipse">
            <a:avLst/>
          </a:prstGeom>
        </p:spPr>
      </p:pic>
      <p:pic>
        <p:nvPicPr>
          <p:cNvPr id="17" name="Kuva 16" descr="Kuva, joka sisältää kohteen teksti, valokuvakehys&#10;&#10;Kuvaus luotu automaattisesti">
            <a:extLst>
              <a:ext uri="{FF2B5EF4-FFF2-40B4-BE49-F238E27FC236}">
                <a16:creationId xmlns:a16="http://schemas.microsoft.com/office/drawing/2014/main" id="{89CDC845-0219-4AD5-B3E5-C64992BECEA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25"/>
          <a:stretch/>
        </p:blipFill>
        <p:spPr>
          <a:xfrm>
            <a:off x="7439904" y="3635862"/>
            <a:ext cx="2679442" cy="2679442"/>
          </a:xfrm>
          <a:prstGeom prst="ellipse">
            <a:avLst/>
          </a:prstGeom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A4FF8FBF-EDA3-4B87-9D68-9ADE7A80A87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455" y="5234363"/>
            <a:ext cx="1265283" cy="127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7992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D717835-E2C4-2D8D-8752-6F69D934E1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4D31727-65A2-4F4C-ABC2-A092C4F8DEE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B47F650-662D-E603-1EA9-8F1EBE8F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Viime vuonna Säätiö tutki nuorten Itämeritietämystä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E5B06AC2-0A9D-FA41-F428-1A5B06060CE4}"/>
              </a:ext>
            </a:extLst>
          </p:cNvPr>
          <p:cNvSpPr txBox="1"/>
          <p:nvPr/>
        </p:nvSpPr>
        <p:spPr>
          <a:xfrm>
            <a:off x="537710" y="1197228"/>
            <a:ext cx="10949440" cy="3932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fi-FI" sz="2400" dirty="0">
                <a:solidFill>
                  <a:schemeClr val="bg1"/>
                </a:solidFill>
                <a:latin typeface="+mn-lt"/>
                <a:cs typeface="Poppins" pitchFamily="2" charset="77"/>
              </a:rPr>
              <a:t>Tänä vuonna nostamme uutiskärkeen taas jotain kiinnostavaa </a:t>
            </a:r>
            <a:r>
              <a:rPr lang="fi-FI" sz="2400" dirty="0" err="1">
                <a:solidFill>
                  <a:srgbClr val="F26D77"/>
                </a:solidFill>
                <a:latin typeface="+mn-lt"/>
                <a:cs typeface="Poppins" pitchFamily="2" charset="77"/>
              </a:rPr>
              <a:t>itämeriläisyyteen</a:t>
            </a:r>
            <a:r>
              <a:rPr lang="fi-FI" sz="2400" dirty="0">
                <a:solidFill>
                  <a:schemeClr val="bg1"/>
                </a:solidFill>
                <a:latin typeface="+mn-lt"/>
                <a:cs typeface="Poppins" pitchFamily="2" charset="77"/>
              </a:rPr>
              <a:t> liittyvää!</a:t>
            </a:r>
            <a:endParaRPr lang="fi-FI" sz="2000" dirty="0">
              <a:solidFill>
                <a:schemeClr val="bg1"/>
              </a:solidFill>
              <a:latin typeface="+mn-lt"/>
              <a:cs typeface="Poppins" pitchFamily="2" charset="77"/>
            </a:endParaRPr>
          </a:p>
          <a:p>
            <a:pPr marL="34290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fi-FI" sz="2400" b="0" i="0" dirty="0">
                <a:solidFill>
                  <a:schemeClr val="bg1"/>
                </a:solidFill>
                <a:effectLst/>
                <a:latin typeface="+mn-lt"/>
              </a:rPr>
              <a:t>Keväällä </a:t>
            </a:r>
            <a:r>
              <a:rPr lang="fi-FI" sz="2400" dirty="0">
                <a:solidFill>
                  <a:schemeClr val="bg1"/>
                </a:solidFill>
                <a:latin typeface="+mn-lt"/>
              </a:rPr>
              <a:t>Säätiössä päivitetään kouluihin ympäristökasvatusmateriaalia</a:t>
            </a:r>
            <a:r>
              <a:rPr lang="fi-FI" sz="2400" b="0" i="0" dirty="0">
                <a:solidFill>
                  <a:schemeClr val="bg1"/>
                </a:solidFill>
                <a:effectLst/>
                <a:latin typeface="+mn-lt"/>
              </a:rPr>
              <a:t>. Yhteistyössä Luonto-Liitto.</a:t>
            </a:r>
          </a:p>
          <a:p>
            <a:pPr marL="34290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fi-FI" sz="2400" b="0" i="0" dirty="0">
                <a:solidFill>
                  <a:schemeClr val="bg1"/>
                </a:solidFill>
                <a:effectLst/>
                <a:latin typeface="+mn-lt"/>
              </a:rPr>
              <a:t>Koululuokkia kutsutaan Säätiön näyttelyyn Suomenlinnassa. </a:t>
            </a:r>
            <a:r>
              <a:rPr lang="fi-FI" sz="2400" b="0" i="0" dirty="0">
                <a:solidFill>
                  <a:srgbClr val="F26D77"/>
                </a:solidFill>
                <a:effectLst/>
                <a:latin typeface="+mn-lt"/>
              </a:rPr>
              <a:t>Tuntematon Itämeri –näyttely on </a:t>
            </a:r>
            <a:r>
              <a:rPr lang="fi-FI" sz="2400" dirty="0">
                <a:solidFill>
                  <a:srgbClr val="F26D77"/>
                </a:solidFill>
                <a:latin typeface="+mn-lt"/>
              </a:rPr>
              <a:t>avoinna 16.5-15.9. </a:t>
            </a:r>
            <a:r>
              <a:rPr lang="fi-FI" sz="2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Tervetuloa kesäretkelle!</a:t>
            </a:r>
            <a:endParaRPr lang="fi-FI" sz="2400" b="0" i="0" dirty="0">
              <a:solidFill>
                <a:schemeClr val="bg1">
                  <a:lumMod val="95000"/>
                </a:schemeClr>
              </a:solidFill>
              <a:effectLst/>
              <a:latin typeface="+mn-lt"/>
            </a:endParaRPr>
          </a:p>
          <a:p>
            <a:pPr marL="34290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kumimoji="0" lang="fi-FI" sz="24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n-ea"/>
                <a:cs typeface="Poppins" pitchFamily="2" charset="77"/>
              </a:rPr>
              <a:t>Kannustamme myös muita yhteistyöhön koulujen ja koulujen ruokapalveluiden kanssa.</a:t>
            </a:r>
          </a:p>
          <a:p>
            <a:pPr marL="34290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kumimoji="0" lang="fi-FI" sz="24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n-ea"/>
                <a:cs typeface="Poppins" pitchFamily="2" charset="77"/>
              </a:rPr>
              <a:t>Haluamme vahvistua tapahtumana myös kansainvälisesti.</a:t>
            </a:r>
          </a:p>
        </p:txBody>
      </p:sp>
    </p:spTree>
    <p:extLst>
      <p:ext uri="{BB962C8B-B14F-4D97-AF65-F5344CB8AC3E}">
        <p14:creationId xmlns:p14="http://schemas.microsoft.com/office/powerpoint/2010/main" val="28372342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9C2488-822B-8344-97F5-C485C16E0F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932" r="3859"/>
          <a:stretch/>
        </p:blipFill>
        <p:spPr>
          <a:xfrm>
            <a:off x="3514760" y="4637314"/>
            <a:ext cx="8677240" cy="223934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6BF0A67-EAE8-1243-A260-15B1380E4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709" y="355795"/>
            <a:ext cx="11174866" cy="531520"/>
          </a:xfrm>
        </p:spPr>
        <p:txBody>
          <a:bodyPr/>
          <a:lstStyle/>
          <a:p>
            <a:r>
              <a:rPr lang="fi-FI" dirty="0">
                <a:solidFill>
                  <a:schemeClr val="accent3"/>
                </a:solidFill>
              </a:rPr>
              <a:t>Itämeripäivän 2023 toteutuksen aikataulu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FE76EA-022D-4842-91F0-DFB156710D51}"/>
              </a:ext>
            </a:extLst>
          </p:cNvPr>
          <p:cNvSpPr txBox="1"/>
          <p:nvPr/>
        </p:nvSpPr>
        <p:spPr>
          <a:xfrm>
            <a:off x="537709" y="1252716"/>
            <a:ext cx="9924345" cy="548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/>
              <a:buChar char="•"/>
              <a:defRPr/>
            </a:pPr>
            <a:r>
              <a:rPr lang="fi-FI" sz="2200" kern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  <a:sym typeface="Trebuchet MS"/>
              </a:rPr>
              <a:t>Kolme + 1-2 online-työpajaa </a:t>
            </a:r>
            <a:r>
              <a:rPr lang="fi-FI" sz="2200" b="1" kern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  <a:sym typeface="Trebuchet MS"/>
              </a:rPr>
              <a:t>13.3., 14.3</a:t>
            </a:r>
            <a:r>
              <a:rPr lang="fi-FI" sz="2200" kern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  <a:sym typeface="Trebuchet MS"/>
              </a:rPr>
              <a:t>. sekä </a:t>
            </a:r>
            <a:r>
              <a:rPr lang="fi-FI" sz="2200" b="1" kern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  <a:sym typeface="Trebuchet MS"/>
              </a:rPr>
              <a:t>15.3. </a:t>
            </a:r>
            <a:r>
              <a:rPr lang="fi-FI" sz="2200" kern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  <a:sym typeface="Trebuchet MS"/>
              </a:rPr>
              <a:t>Kumppanit voivat myös järjestäytyä keskenään toivomallaan tavalla.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/>
              <a:buChar char="•"/>
              <a:defRPr/>
            </a:pPr>
            <a:r>
              <a:rPr lang="fi-FI" sz="2200" kern="0" dirty="0">
                <a:solidFill>
                  <a:srgbClr val="F26D77"/>
                </a:solidFill>
                <a:latin typeface="Poppins" pitchFamily="2" charset="77"/>
                <a:cs typeface="Poppins" pitchFamily="2" charset="77"/>
                <a:sym typeface="Trebuchet MS"/>
              </a:rPr>
              <a:t>13.3.</a:t>
            </a:r>
            <a:r>
              <a:rPr lang="fi-FI" sz="2200" kern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  <a:sym typeface="Trebuchet MS"/>
              </a:rPr>
              <a:t>vastuullinen tapahtuma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/>
              <a:buChar char="•"/>
              <a:defRPr/>
            </a:pPr>
            <a:r>
              <a:rPr lang="fi-FI" sz="2200" kern="0" dirty="0">
                <a:solidFill>
                  <a:srgbClr val="F26D77"/>
                </a:solidFill>
                <a:latin typeface="Poppins" pitchFamily="2" charset="77"/>
                <a:cs typeface="Poppins" pitchFamily="2" charset="77"/>
                <a:sym typeface="Trebuchet MS"/>
              </a:rPr>
              <a:t>14.3. </a:t>
            </a:r>
            <a:r>
              <a:rPr lang="fi-FI" sz="2200" kern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  <a:sym typeface="Trebuchet MS"/>
              </a:rPr>
              <a:t>mielekäs </a:t>
            </a:r>
            <a:r>
              <a:rPr lang="fi-FI" sz="2200" kern="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  <a:sym typeface="Trebuchet MS"/>
              </a:rPr>
              <a:t>tyky</a:t>
            </a:r>
            <a:r>
              <a:rPr lang="fi-FI" sz="2200" kern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  <a:sym typeface="Trebuchet MS"/>
              </a:rPr>
              <a:t>-päivä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/>
              <a:buChar char="•"/>
              <a:defRPr/>
            </a:pPr>
            <a:r>
              <a:rPr lang="fi-FI" sz="2200" kern="0" dirty="0">
                <a:solidFill>
                  <a:srgbClr val="F26D77"/>
                </a:solidFill>
                <a:latin typeface="Poppins" pitchFamily="2" charset="77"/>
                <a:cs typeface="Poppins" pitchFamily="2" charset="77"/>
                <a:sym typeface="Trebuchet MS"/>
              </a:rPr>
              <a:t>15.3. </a:t>
            </a:r>
            <a:r>
              <a:rPr lang="fi-FI" sz="2200" kern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  <a:sym typeface="Trebuchet MS"/>
              </a:rPr>
              <a:t>vaikuttavaa </a:t>
            </a:r>
            <a:r>
              <a:rPr lang="fi-FI" sz="2200" kern="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  <a:sym typeface="Trebuchet MS"/>
              </a:rPr>
              <a:t>somepöhinää</a:t>
            </a:r>
            <a:endParaRPr lang="fi-FI" sz="2200" kern="0" dirty="0">
              <a:solidFill>
                <a:schemeClr val="bg1"/>
              </a:solidFill>
              <a:latin typeface="Poppins" pitchFamily="2" charset="77"/>
              <a:cs typeface="Poppins" pitchFamily="2" charset="77"/>
              <a:sym typeface="Trebuchet MS"/>
            </a:endParaRP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/>
              <a:buChar char="•"/>
              <a:defRPr/>
            </a:pPr>
            <a:r>
              <a:rPr lang="fi-FI" sz="2200" kern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  <a:sym typeface="Trebuchet MS"/>
              </a:rPr>
              <a:t>Muita? Esim. ruokapalveluille? Resonoiko Kalakeskiviikko-</a:t>
            </a:r>
            <a:r>
              <a:rPr lang="fi-FI" sz="2200" kern="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  <a:sym typeface="Trebuchet MS"/>
              </a:rPr>
              <a:t>kamppiksen</a:t>
            </a:r>
            <a:r>
              <a:rPr lang="fi-FI" sz="2200" kern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  <a:sym typeface="Trebuchet MS"/>
              </a:rPr>
              <a:t> lanseeraus? 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/>
              <a:buChar char="•"/>
              <a:defRPr/>
            </a:pPr>
            <a:r>
              <a:rPr lang="fi-FI" sz="2200" kern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  <a:sym typeface="Trebuchet MS"/>
              </a:rPr>
              <a:t>Pyrkikää ilmoittamaan tapahtumanne Itämeripäivän verkkosivuille </a:t>
            </a:r>
            <a:r>
              <a:rPr lang="fi-FI" sz="2200" b="1" kern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  <a:sym typeface="Trebuchet MS"/>
              </a:rPr>
              <a:t>viimeistään 31.7. </a:t>
            </a:r>
            <a:r>
              <a:rPr lang="fi-FI" sz="2200" kern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  <a:sym typeface="Trebuchet MS"/>
              </a:rPr>
              <a:t>Ajoissa nettisivuilla olevat tapahtumat hyötyvät eniten Itämeripäivän some-markkinoinnista  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/>
              <a:buChar char="•"/>
              <a:defRPr/>
            </a:pPr>
            <a:r>
              <a:rPr lang="fi-FI" sz="2200" kern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  <a:sym typeface="Trebuchet MS"/>
              </a:rPr>
              <a:t>Infokirjeet uutiskirjeenä ja verkkosivulla. Liity uutiskirjeen tilaajaksi </a:t>
            </a:r>
            <a:r>
              <a:rPr lang="fi-FI" sz="2200" b="1" kern="0" dirty="0">
                <a:solidFill>
                  <a:schemeClr val="accent3"/>
                </a:solidFill>
                <a:latin typeface="Poppins" pitchFamily="2" charset="77"/>
                <a:cs typeface="Poppins" pitchFamily="2" charset="77"/>
                <a:sym typeface="Trebuchet M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täältä</a:t>
            </a:r>
            <a:endParaRPr lang="fi-FI" sz="2200" b="1" kern="0" dirty="0">
              <a:solidFill>
                <a:schemeClr val="accent3"/>
              </a:solidFill>
              <a:latin typeface="Poppins" pitchFamily="2" charset="77"/>
              <a:cs typeface="Poppins" pitchFamily="2" charset="77"/>
              <a:sym typeface="Trebuchet MS"/>
            </a:endParaRP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/>
              <a:buChar char="•"/>
              <a:defRPr/>
            </a:pPr>
            <a:r>
              <a:rPr lang="fi-FI" sz="2200" kern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  <a:sym typeface="Trebuchet MS"/>
              </a:rPr>
              <a:t>Seuraava kumppaneiden yhteinen tilaisuus suunnitteilla toukokuulle, tiedotamme tarkemmasta ajankohdasta uutiskirjeessä</a:t>
            </a:r>
            <a:endParaRPr kumimoji="0" lang="fi-FI" sz="2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  <a:sym typeface="Trebuchet M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fi-FI" sz="2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  <a:sym typeface="Trebuchet MS"/>
              </a:rPr>
              <a:t>Tiedottaminen ja </a:t>
            </a:r>
            <a:r>
              <a:rPr kumimoji="0" lang="fi-FI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  <a:sym typeface="Trebuchet MS"/>
              </a:rPr>
              <a:t>mediakontaktointi</a:t>
            </a:r>
            <a:r>
              <a:rPr kumimoji="0" lang="fi-FI" sz="2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  <a:sym typeface="Trebuchet MS"/>
              </a:rPr>
              <a:t> elokuussa.</a:t>
            </a: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srgbClr val="072159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  <a:sym typeface="Trebuchet MS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4CDA32DD-EBAE-4EDF-BE93-0D5EE15997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455" y="365126"/>
            <a:ext cx="1259836" cy="126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301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B8E6F3-DAE9-490B-9D12-4AC38B8E5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7420" y="4242815"/>
            <a:ext cx="7297159" cy="1876794"/>
          </a:xfrm>
        </p:spPr>
        <p:txBody>
          <a:bodyPr/>
          <a:lstStyle/>
          <a:p>
            <a:br>
              <a:rPr lang="fi-FI" sz="3200" b="0" dirty="0">
                <a:latin typeface="+mj-lt"/>
              </a:rPr>
            </a:br>
            <a:r>
              <a:rPr lang="fi-FI" sz="3200" b="0" dirty="0" err="1">
                <a:latin typeface="+mj-lt"/>
              </a:rPr>
              <a:t>Kick</a:t>
            </a:r>
            <a:r>
              <a:rPr lang="fi-FI" sz="3200" b="0" dirty="0">
                <a:latin typeface="+mj-lt"/>
              </a:rPr>
              <a:t> </a:t>
            </a:r>
            <a:r>
              <a:rPr lang="fi-FI" sz="3200" b="0" dirty="0" err="1">
                <a:latin typeface="+mj-lt"/>
              </a:rPr>
              <a:t>off</a:t>
            </a:r>
            <a:r>
              <a:rPr lang="fi-FI" sz="3200" b="0" dirty="0">
                <a:latin typeface="+mj-lt"/>
              </a:rPr>
              <a:t> </a:t>
            </a:r>
            <a:r>
              <a:rPr lang="fi-FI" sz="3200" b="0" dirty="0">
                <a:solidFill>
                  <a:srgbClr val="F26D77"/>
                </a:solidFill>
                <a:latin typeface="+mj-lt"/>
              </a:rPr>
              <a:t>in English</a:t>
            </a:r>
            <a:br>
              <a:rPr lang="fi-FI" sz="3200" b="0" dirty="0">
                <a:latin typeface="+mj-lt"/>
              </a:rPr>
            </a:br>
            <a:r>
              <a:rPr lang="fi-FI" sz="3200" b="0" dirty="0">
                <a:latin typeface="+mj-lt"/>
              </a:rPr>
              <a:t>16.3.2023</a:t>
            </a:r>
            <a:br>
              <a:rPr lang="fi-FI" sz="3200" b="0" dirty="0">
                <a:latin typeface="+mj-lt"/>
              </a:rPr>
            </a:br>
            <a:endParaRPr lang="fi-FI" sz="3200" b="0" dirty="0">
              <a:latin typeface="+mj-lt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C5A8F750-C7C7-4FFB-8CE4-FE48D9191A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455" y="365126"/>
            <a:ext cx="1259836" cy="126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832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>
            <a:extLst>
              <a:ext uri="{FF2B5EF4-FFF2-40B4-BE49-F238E27FC236}">
                <a16:creationId xmlns:a16="http://schemas.microsoft.com/office/drawing/2014/main" id="{4CDA32DD-EBAE-4EDF-BE93-0D5EE15997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455" y="365126"/>
            <a:ext cx="1259836" cy="1266012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0B9513E-1492-4F46-8EBE-FD2CCA79984A}"/>
              </a:ext>
            </a:extLst>
          </p:cNvPr>
          <p:cNvSpPr txBox="1">
            <a:spLocks/>
          </p:cNvSpPr>
          <p:nvPr/>
        </p:nvSpPr>
        <p:spPr bwMode="auto">
          <a:xfrm>
            <a:off x="6877930" y="1370867"/>
            <a:ext cx="4384272" cy="362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i="0" kern="1200">
                <a:solidFill>
                  <a:schemeClr val="accent3"/>
                </a:solidFill>
                <a:latin typeface="Poppins Black" pitchFamily="2" charset="77"/>
                <a:ea typeface="Poppins Black" pitchFamily="2" charset="77"/>
                <a:cs typeface="Poppins Black" pitchFamily="2" charset="77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rebuchet MS" charset="0"/>
                <a:ea typeface="Locator Bold" charset="0"/>
                <a:cs typeface="Locator Bold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rebuchet MS" charset="0"/>
                <a:ea typeface="Locator Bold" charset="0"/>
                <a:cs typeface="Locator Bold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rebuchet MS" charset="0"/>
                <a:ea typeface="Locator Bold" charset="0"/>
                <a:cs typeface="Locator Bold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rebuchet MS" charset="0"/>
                <a:ea typeface="Locator Bold" charset="0"/>
                <a:cs typeface="Locator Bold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rebuchet MS" charset="0"/>
                <a:ea typeface="Locator Bold" charset="0"/>
                <a:cs typeface="Locator Bold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rebuchet MS" charset="0"/>
                <a:ea typeface="Locator Bold" charset="0"/>
                <a:cs typeface="Locator Bold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rebuchet MS" charset="0"/>
                <a:ea typeface="Locator Bold" charset="0"/>
                <a:cs typeface="Locator Bold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rebuchet MS" charset="0"/>
                <a:ea typeface="Locator Bold" charset="0"/>
                <a:cs typeface="Locator Bold" charset="0"/>
              </a:defRPr>
            </a:lvl9pPr>
          </a:lstStyle>
          <a:p>
            <a:r>
              <a:rPr lang="fi-FI" sz="2400" dirty="0">
                <a:solidFill>
                  <a:schemeClr val="bg1"/>
                </a:solidFill>
              </a:rPr>
              <a:t>Verkkosivuilla:</a:t>
            </a:r>
            <a:br>
              <a:rPr lang="fi-FI" sz="2400" dirty="0">
                <a:solidFill>
                  <a:srgbClr val="FFFFFF"/>
                </a:solidFill>
              </a:rPr>
            </a:br>
            <a:br>
              <a:rPr lang="fi-FI" sz="2400" dirty="0">
                <a:latin typeface="+mn-lt"/>
              </a:rPr>
            </a:br>
            <a:r>
              <a:rPr lang="fi-FI" sz="2400" b="0" dirty="0">
                <a:solidFill>
                  <a:schemeClr val="bg1"/>
                </a:solidFill>
                <a:latin typeface="+mn-lt"/>
              </a:rPr>
              <a:t>- </a:t>
            </a:r>
            <a:r>
              <a:rPr lang="fi-FI" sz="2400" b="0" dirty="0">
                <a:solidFill>
                  <a:schemeClr val="bg1"/>
                </a:solidFill>
                <a:latin typeface="+mn-lt"/>
                <a:hlinkClick r:id="rId3"/>
              </a:rPr>
              <a:t>Materiaalipankki</a:t>
            </a:r>
            <a:endParaRPr lang="fi-FI" sz="2400" b="0" dirty="0">
              <a:solidFill>
                <a:schemeClr val="bg1"/>
              </a:solidFill>
              <a:latin typeface="+mn-lt"/>
            </a:endParaRPr>
          </a:p>
          <a:p>
            <a:r>
              <a:rPr lang="fi-FI" sz="2400" b="0" dirty="0">
                <a:solidFill>
                  <a:schemeClr val="bg1"/>
                </a:solidFill>
                <a:latin typeface="+mn-lt"/>
              </a:rPr>
              <a:t>- </a:t>
            </a:r>
            <a:r>
              <a:rPr lang="fi-FI" sz="2400" b="0" dirty="0">
                <a:solidFill>
                  <a:schemeClr val="bg1"/>
                </a:solidFill>
                <a:latin typeface="+mn-lt"/>
                <a:hlinkClick r:id="rId4"/>
              </a:rPr>
              <a:t>Usein kysytyt kysymykset</a:t>
            </a:r>
            <a:endParaRPr lang="fi-FI" sz="2400" b="0" dirty="0">
              <a:solidFill>
                <a:schemeClr val="bg1"/>
              </a:solidFill>
              <a:latin typeface="+mn-lt"/>
            </a:endParaRPr>
          </a:p>
          <a:p>
            <a:r>
              <a:rPr lang="fi-FI" sz="2400" b="0" dirty="0">
                <a:solidFill>
                  <a:schemeClr val="bg1"/>
                </a:solidFill>
                <a:latin typeface="+mn-lt"/>
              </a:rPr>
              <a:t>- </a:t>
            </a:r>
            <a:r>
              <a:rPr lang="fi-FI" sz="2400" b="0" dirty="0">
                <a:solidFill>
                  <a:schemeClr val="bg1"/>
                </a:solidFill>
                <a:latin typeface="+mn-lt"/>
                <a:hlinkClick r:id="rId5"/>
              </a:rPr>
              <a:t>Vinkkejä ja ideoita</a:t>
            </a:r>
            <a:endParaRPr lang="fi-FI" sz="2400" b="0" dirty="0">
              <a:solidFill>
                <a:schemeClr val="bg1"/>
              </a:solidFill>
              <a:latin typeface="+mn-lt"/>
            </a:endParaRPr>
          </a:p>
          <a:p>
            <a:r>
              <a:rPr lang="fi-FI" sz="2400" b="0" dirty="0">
                <a:solidFill>
                  <a:schemeClr val="bg1"/>
                </a:solidFill>
                <a:latin typeface="+mn-lt"/>
              </a:rPr>
              <a:t>- </a:t>
            </a:r>
            <a:r>
              <a:rPr lang="fi-FI" sz="2400" b="0" dirty="0">
                <a:solidFill>
                  <a:schemeClr val="bg1"/>
                </a:solidFill>
                <a:latin typeface="+mn-lt"/>
                <a:hlinkClick r:id="rId6"/>
              </a:rPr>
              <a:t>Ilmoita tapahtuma</a:t>
            </a:r>
            <a:endParaRPr lang="fi-FI" sz="2400" b="0" dirty="0">
              <a:solidFill>
                <a:schemeClr val="bg1"/>
              </a:solidFill>
              <a:latin typeface="+mn-lt"/>
            </a:endParaRPr>
          </a:p>
          <a:p>
            <a:br>
              <a:rPr lang="fi-FI" sz="2400" b="0" dirty="0">
                <a:solidFill>
                  <a:schemeClr val="bg1"/>
                </a:solidFill>
                <a:latin typeface="+mn-lt"/>
              </a:rPr>
            </a:br>
            <a:br>
              <a:rPr lang="fi-FI" sz="2400" b="0" dirty="0">
                <a:solidFill>
                  <a:schemeClr val="bg1"/>
                </a:solidFill>
                <a:latin typeface="+mn-lt"/>
              </a:rPr>
            </a:br>
            <a:r>
              <a:rPr lang="fi-FI" sz="2400" dirty="0">
                <a:solidFill>
                  <a:schemeClr val="bg1"/>
                </a:solidFill>
                <a:latin typeface="+mn-lt"/>
              </a:rPr>
              <a:t>Kumppaneille suunnattu </a:t>
            </a:r>
            <a:r>
              <a:rPr lang="fi-FI" sz="2400" dirty="0">
                <a:latin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Facebook-ryhmä</a:t>
            </a:r>
            <a:br>
              <a:rPr lang="fi-FI" dirty="0">
                <a:latin typeface="+mn-lt"/>
              </a:rPr>
            </a:br>
            <a:br>
              <a:rPr lang="fi-FI" dirty="0">
                <a:latin typeface="+mn-lt"/>
              </a:rPr>
            </a:br>
            <a:br>
              <a:rPr lang="fi-FI" dirty="0"/>
            </a:br>
            <a:br>
              <a:rPr lang="fi-FI" dirty="0"/>
            </a:br>
            <a:endParaRPr lang="en-FI" dirty="0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2E38B0BF-36BB-4496-9D3A-2E1928586576}"/>
              </a:ext>
            </a:extLst>
          </p:cNvPr>
          <p:cNvSpPr txBox="1"/>
          <p:nvPr/>
        </p:nvSpPr>
        <p:spPr>
          <a:xfrm>
            <a:off x="831218" y="1370867"/>
            <a:ext cx="5293924" cy="37771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defRPr/>
            </a:pPr>
            <a:r>
              <a:rPr kumimoji="0" lang="fi-FI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  <a:sym typeface="Trebuchet MS"/>
              </a:rPr>
              <a:t>Itämeripäivän verkkosivut ovat saatavilla </a:t>
            </a:r>
            <a:r>
              <a:rPr kumimoji="0" lang="fi-FI" sz="2400" b="1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  <a:sym typeface="Trebuchet MS"/>
              </a:rPr>
              <a:t>viidellä</a:t>
            </a:r>
            <a:r>
              <a:rPr kumimoji="0" lang="fi-FI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  <a:sym typeface="Trebuchet MS"/>
              </a:rPr>
              <a:t> kielellä: 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defRPr/>
            </a:pPr>
            <a:endParaRPr kumimoji="0" lang="fi-FI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" pitchFamily="2" charset="77"/>
              <a:cs typeface="Poppins" pitchFamily="2" charset="77"/>
              <a:sym typeface="Trebuchet MS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FontTx/>
              <a:buChar char="-"/>
              <a:defRPr/>
            </a:pPr>
            <a:r>
              <a:rPr kumimoji="0" lang="fi-FI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  <a:sym typeface="Trebuchet MS"/>
              </a:rPr>
              <a:t>Suomeksi </a:t>
            </a:r>
            <a:r>
              <a:rPr kumimoji="0" lang="fi-FI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  <a:sym typeface="Trebuchet MS"/>
                <a:hlinkClick r:id="rId8" action="ppaction://hlinkfile"/>
              </a:rPr>
              <a:t>itämeripäivä.fi</a:t>
            </a:r>
            <a:endParaRPr kumimoji="0" lang="fi-FI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" pitchFamily="2" charset="77"/>
              <a:cs typeface="Poppins" pitchFamily="2" charset="77"/>
              <a:sym typeface="Trebuchet MS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FontTx/>
              <a:buChar char="-"/>
              <a:defRPr/>
            </a:pPr>
            <a:r>
              <a:rPr lang="fi-FI" sz="2400" kern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  <a:sym typeface="Trebuchet MS"/>
              </a:rPr>
              <a:t>Englanniksi </a:t>
            </a:r>
            <a:r>
              <a:rPr lang="fi-FI" sz="2400" kern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  <a:sym typeface="Trebuchet MS"/>
                <a:hlinkClick r:id="rId9" action="ppaction://hlinkfile"/>
              </a:rPr>
              <a:t>balticseaday.fi</a:t>
            </a:r>
            <a:endParaRPr lang="fi-FI" sz="2400" kern="0" dirty="0">
              <a:solidFill>
                <a:schemeClr val="bg1"/>
              </a:solidFill>
              <a:latin typeface="Poppins" pitchFamily="2" charset="77"/>
              <a:cs typeface="Poppins" pitchFamily="2" charset="77"/>
              <a:sym typeface="Trebuchet MS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FontTx/>
              <a:buChar char="-"/>
              <a:defRPr/>
            </a:pPr>
            <a:r>
              <a:rPr lang="fi-FI" sz="2400" kern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  <a:sym typeface="Trebuchet MS"/>
              </a:rPr>
              <a:t>Ruotsiksi </a:t>
            </a:r>
            <a:r>
              <a:rPr lang="fi-FI" sz="2400" kern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  <a:sym typeface="Trebuchet MS"/>
                <a:hlinkClick r:id="rId10" action="ppaction://hlinkfile"/>
              </a:rPr>
              <a:t>östersjödagen.fi</a:t>
            </a:r>
            <a:endParaRPr lang="fi-FI" sz="2400" kern="0" dirty="0">
              <a:solidFill>
                <a:schemeClr val="bg1"/>
              </a:solidFill>
              <a:latin typeface="Poppins" pitchFamily="2" charset="77"/>
              <a:cs typeface="Poppins" pitchFamily="2" charset="77"/>
              <a:sym typeface="Trebuchet MS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FontTx/>
              <a:buChar char="-"/>
              <a:defRPr/>
            </a:pPr>
            <a:r>
              <a:rPr lang="fi-FI" sz="2400" kern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  <a:sym typeface="Trebuchet MS"/>
              </a:rPr>
              <a:t>Viroksi </a:t>
            </a:r>
            <a:r>
              <a:rPr lang="fi-FI" sz="2400" kern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  <a:sym typeface="Trebuchet MS"/>
                <a:hlinkClick r:id="rId11" action="ppaction://hlinkfile"/>
              </a:rPr>
              <a:t>läänemerepäev.ee</a:t>
            </a:r>
            <a:endParaRPr lang="fi-FI" sz="2400" kern="0" dirty="0">
              <a:solidFill>
                <a:schemeClr val="bg1"/>
              </a:solidFill>
              <a:latin typeface="Poppins" pitchFamily="2" charset="77"/>
              <a:cs typeface="Poppins" pitchFamily="2" charset="77"/>
              <a:sym typeface="Trebuchet MS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FontTx/>
              <a:buChar char="-"/>
              <a:defRPr/>
            </a:pPr>
            <a:r>
              <a:rPr lang="fi-FI" sz="2400" kern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  <a:sym typeface="Trebuchet MS"/>
              </a:rPr>
              <a:t>Venäjäksi </a:t>
            </a:r>
            <a:r>
              <a:rPr lang="fi-FI" sz="2400" kern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  <a:sym typeface="Trebuchet MS"/>
                <a:hlinkClick r:id="rId12" action="ppaction://hlinkfile"/>
              </a:rPr>
              <a:t>itameripaiva.fi/</a:t>
            </a:r>
            <a:r>
              <a:rPr lang="fi-FI" sz="2400" kern="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  <a:sym typeface="Trebuchet MS"/>
                <a:hlinkClick r:id="rId12" action="ppaction://hlinkfile"/>
              </a:rPr>
              <a:t>ru</a:t>
            </a:r>
            <a:r>
              <a:rPr lang="fi-FI" sz="2400" kern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  <a:sym typeface="Trebuchet MS"/>
                <a:hlinkClick r:id="rId12" action="ppaction://hlinkfile"/>
              </a:rPr>
              <a:t>/ </a:t>
            </a:r>
            <a:endParaRPr lang="fi-FI" sz="2400" kern="0" dirty="0">
              <a:solidFill>
                <a:schemeClr val="bg1"/>
              </a:solidFill>
              <a:latin typeface="Poppins" pitchFamily="2" charset="77"/>
              <a:cs typeface="Poppins" pitchFamily="2" charset="77"/>
              <a:sym typeface="Trebuchet MS"/>
            </a:endParaRP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/>
              <a:buChar char="•"/>
              <a:defRPr/>
            </a:pPr>
            <a:endParaRPr kumimoji="0" lang="fi-FI" sz="2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  <a:sym typeface="Trebuchet MS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8B6A4DB-FC18-4546-A82D-84C7F505DDE3}"/>
              </a:ext>
            </a:extLst>
          </p:cNvPr>
          <p:cNvSpPr txBox="1"/>
          <p:nvPr/>
        </p:nvSpPr>
        <p:spPr>
          <a:xfrm>
            <a:off x="698062" y="5476554"/>
            <a:ext cx="10795875" cy="42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Tavoitatte minut sähköpostitse </a:t>
            </a: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maija.soljanlahti@jnfoundation.fi</a:t>
            </a:r>
            <a:endParaRPr lang="fi-FI" b="1" dirty="0">
              <a:solidFill>
                <a:schemeClr val="accent3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2269C0A3-0F6C-4058-982C-8783A92EA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709" y="355795"/>
            <a:ext cx="11174866" cy="531520"/>
          </a:xfrm>
        </p:spPr>
        <p:txBody>
          <a:bodyPr/>
          <a:lstStyle/>
          <a:p>
            <a:r>
              <a:rPr lang="fi-FI" dirty="0">
                <a:solidFill>
                  <a:schemeClr val="accent3"/>
                </a:solidFill>
              </a:rPr>
              <a:t>Lisätietoa Itämeripäivästä</a:t>
            </a:r>
          </a:p>
        </p:txBody>
      </p:sp>
    </p:spTree>
    <p:extLst>
      <p:ext uri="{BB962C8B-B14F-4D97-AF65-F5344CB8AC3E}">
        <p14:creationId xmlns:p14="http://schemas.microsoft.com/office/powerpoint/2010/main" val="13189910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554AD98-CF03-FC4F-BC90-DD69595C8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709" y="99366"/>
            <a:ext cx="11174866" cy="531520"/>
          </a:xfrm>
        </p:spPr>
        <p:txBody>
          <a:bodyPr/>
          <a:lstStyle/>
          <a:p>
            <a:pPr algn="ctr"/>
            <a:r>
              <a:rPr lang="fi-FI" sz="2400" dirty="0">
                <a:solidFill>
                  <a:schemeClr val="accent3"/>
                </a:solidFill>
              </a:rPr>
              <a:t>Me teemme Itämeripäivän!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868BF5-EB85-3E40-A60C-584D85EA672E}"/>
              </a:ext>
            </a:extLst>
          </p:cNvPr>
          <p:cNvSpPr txBox="1"/>
          <p:nvPr/>
        </p:nvSpPr>
        <p:spPr>
          <a:xfrm>
            <a:off x="268854" y="511973"/>
            <a:ext cx="11654291" cy="5948354"/>
          </a:xfrm>
          <a:prstGeom prst="rect">
            <a:avLst/>
          </a:prstGeom>
          <a:noFill/>
        </p:spPr>
        <p:txBody>
          <a:bodyPr wrap="square" lIns="0" tIns="0" numCol="5" spcCol="108000" rtlCol="0">
            <a:noAutofit/>
          </a:bodyPr>
          <a:lstStyle/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Aie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Cosmetics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Airam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Electric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Amos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Lakiasiaintoimisto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Oy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Apetit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Ruoka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Oy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Apotea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Apotea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, WWF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och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Skärgårdsstiftelsen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Archipelago Sea Jazz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Arkea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Aroma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Borea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Arte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Mare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Autonomous non-profit organization “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KronFest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”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Balettikoulu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Sinikello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Baltic Sea Science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Center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och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Stockholm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Vatten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&amp;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Avfall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BioBlitz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Cafe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Carusel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Cafe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Kuusijärvi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Centrum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Balticum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Cocomms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DURAT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Designmuseo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Dods Challenge Helsinki Oy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ELY-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keskus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Eau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Thermale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Avéne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Eesti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Meremuuseum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Elävä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Itämeri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-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säätiö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(BSAG)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Espoo Catering Oy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Espoon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kaupunginkirjasto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Espoon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ympäristö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-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ja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rakennusvalvontakeskus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Etelä-Suomen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satamapalvelu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Oy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Finland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svenska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Marthaförbund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Finlandia-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talo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Finlands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Svenska Scouter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Finlandsinstitutet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Stockholm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Finnpilot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Pilotage Oy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Flavour Studio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Forum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Marinum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Fujitsu Finland Oy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Galleria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Kuvitus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/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Kuvittajat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ry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Gerbystickorna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(Vasa Martha)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Green Carbon Finland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HELCOM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Hailuodon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koulu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HaminaKotka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Satama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Oy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Hanasaari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–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ruotsalais-suomalainen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kulttuurikeskus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Hangon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Kulttuuritoimisto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Hangon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kirjasto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Hangon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nuorisotoimi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Hangö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scoutkår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rf,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Patrull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Uggla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Hangö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scoutkår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rf.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Hangö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stad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Harakan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luontokeskus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Havsmiljöinstitutet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Helmet-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kirjastot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Helsingin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Mikaelin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seurakunta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Helsingin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juhlaviikot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Helsingin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kaupunginkirjasto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Helsingin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kaupunki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Helsingin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seudun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ympäristöpalvelut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HSY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Helsingin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suomalais-venäläinen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koulu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Helsingin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tapahtumasäätiö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Helsingin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yliopisto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Historical and Cultural Complex Fort Konstantin 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Hj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.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Nortamon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Erasmuskerho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Iin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Ateria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-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ja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puhtauspalvelut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Itämerihaaste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Jazz City Turku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ry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K-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Ryhmä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Kaarea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Oy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Kalatalouden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Keskusliitto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Kalatalouskeskus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Kalatukku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E. Eriksson Oy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Kaliningrad Regional Public Organization “Yacht Club Ost-West” 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Kalmar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kommun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Kansallismuseo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Kasavuoren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koulukeskus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Kauppakeskus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Forum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Kauppakeskus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Ratina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Keskuskoulu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Vasa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Kesälukioseura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ry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Kiilto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Kimitoön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-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Kemiönsaari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Kimitoöns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kulturenhet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samarbete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med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Kimitoöns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gymnasium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Kiviks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kustråd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/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Byalaget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på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Kivik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Kokkolan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Halpa-Halli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Oy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Kokkolan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kaupunki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Kotimaan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Energia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Oy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Kotitalousopettajien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liitto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ry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Kotkamills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Oy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Kotkan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kaupunki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Kotkan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lyseo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Kouvolan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kaupunginkirjasto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Kymen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Sanomat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Kårkaféerna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Ladoga Fest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Laguuni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Lahden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kaupunki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Leijona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Catering Oy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Lempäälän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kirjasto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Lempäälän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kunta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kirjasto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Lidl Suomi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Lighthouse museum 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Lions Suomi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Lounais-Suomen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Jätehuolto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Oy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Loviisan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kaupunki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Loviisan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kaupunki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ja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muut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toimijat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Luke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Luonto-Liitto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Länsi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-Suomi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sanomalehti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Maa-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ja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kotitalousnaisten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Keskus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ry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Maa-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ja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metsätalousministeriö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Maaseudun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Sivistysliitto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Marthaförbundet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Helsingfors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svenska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Marthaförening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och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Folktinget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Marttaliitto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Marva Media Oy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McKinsey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Meriturvallisuuden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ja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-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liikenteen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tutkimuskeskus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MeriKotka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Metsähallitus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Moomin Characters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Munkkiniemen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rotaryklubi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Museovirasto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NGO "Baranovichi club of business women 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Naturum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Vattenriket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North Outdoor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Novartis Finland Oy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Nurminen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Logistics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OSK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Kotasaari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Ocean Ladies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Opetushallitus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Opetusravintola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Taito, Turun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ammatti-instituutti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Orion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Oyj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Oskarshamns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kommun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Oulun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Kaupunki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Oulun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Luuppi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Oulunkylän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kirjasto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Palvelukeskus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Helsinki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Partioaitta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Pidä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Saaristo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Siistinä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ry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Pirkanmaan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Voimia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Oy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Pohjoismaiden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Investointipankki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NIB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Porin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kaupunki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Posti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Group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Oyj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Postimuseo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Puolustusvoimat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Pyhän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Henrikin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apteekki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Race For The Baltic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Rajavartiolaitos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Rauman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kaupunki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Rauman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normaalikoulu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Rena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Mälaren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och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Håll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Sverige Rent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Riihisaari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-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Savonlinnan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museo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Rikhardinkadun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kirjasto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Ritva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Rundgren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Ruotsin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suurlähetystö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SATAKOLKYT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SEA LIFE Helsinki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SNSH Student Council and People for the Sea MTU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Saaristomeren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Suojelurahasto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Samverkan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för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Hanöbukten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Sanoma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Oyj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Satakunnan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ammattikorkeakoulu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ja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CBSmallPorts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hankepartnerit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Satakunnan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pelastuslaitos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Savoy-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teatteri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Scientific and Research Institute of Maritime Spatial Planning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Ermak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NorthWest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SeaHelsinki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Siemens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Siisti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Biitsi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Sjöhistoriska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museet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Skansen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&amp; Race For The Baltic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Smartum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Sodexo Oy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Soome-Eesti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Kaubanduskoda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Sottungsby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FBK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Spektri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Business Park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Sponda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Oyj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Sponda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Real Estate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State budget institution “The History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Kronshtadt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museum” 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State company Mineral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Steam Turku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Stiftelsen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Kiviks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Museum &amp;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Arkiv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Stockholm University Baltic Sea Centre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Stockmann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Sukeltajaliitto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ry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Suomen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Lions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Liitto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ry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Suomen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Majakkaseura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ry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Suomen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Merentutkijat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ry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Suomen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Meripelastusseura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ry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Suomen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Pakkauskierrätys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Rinki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Oy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Suomen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Tallinnan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suurlähetystö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Suomen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Tukholman-instituutti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Suomen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Uimaopetus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-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ja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Hengenpelastusliitto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(SUH)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Suomen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Vapaa-ajankalastajien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Keskusjärjestö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Suomen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Viron-instituutti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Suomen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kansallismuseo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Suomen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merimuseo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Suomen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ympäristökeskus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SYKE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Suomenlinnan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hoitokunta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Supercell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Superson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Sveriges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Radio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Berwaldhallen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Tallinnan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kaupunki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Tanskan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suurlähetystö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Teurastamo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The Baltic Sea Project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The Central Baltic Programme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The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Roscongress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Foundation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Tiede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Luonto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lehti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Tmi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Milla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Siltanen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Tokmanni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Group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Oyj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Tranströmerbiblioteket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Turun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Suomalainen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Yhteiskoulu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TSYK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Turun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Yliopisto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Turun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kaupunginkirjasto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Turun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kaupunki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Turun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vesihuolto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Uimalla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yli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ry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Ulvilan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kaupunki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/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ateria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-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ja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puhtauspalvelut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Unesco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Baltic Sea Project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Uniresta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Oy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Ravintolat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Kastari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ja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Medisiina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Ursuit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Oy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Vaasan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kaupungin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museot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Vaasan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kaupunki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Valkjärven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kyläyhdistys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Valkjärvi-yhdistys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ry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Valtakunnallinen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vesistökunnostusverkosto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Vanajavesikeskus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Vanajavesisäätiö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Vantaan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kaupunginkirjasto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Vantaan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kaupunki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Vantaanjoen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ja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Helsingin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seudun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vesiensuojeluyhdistys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ry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VHVSY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Vantti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Vasa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stads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museer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Vesiurheilukeskus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Laguuni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Viking Line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Abp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Vincit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Vivace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ry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Vrak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- Museum of Wrecks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WSOY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WWF Suomi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Wärtsilä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Oyj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Abp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Yacht-Radio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Ykkösryhmä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ry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Yle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Luonto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Ympäristöministeriö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Åbo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Akademi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Ålandsbanken</a:t>
            </a: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Östersjöfestivalen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Berwaldhallen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en-GB" sz="7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Sveriges</a:t>
            </a:r>
            <a:r>
              <a:rPr lang="en-GB" sz="7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Radio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endParaRPr lang="en-GB" sz="7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199454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 19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FCB9112F-4543-44D8-8644-1D46F40CE5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3770" y="2150703"/>
            <a:ext cx="2452668" cy="2488043"/>
          </a:xfrm>
          <a:prstGeom prst="rect">
            <a:avLst/>
          </a:prstGeom>
        </p:spPr>
      </p:pic>
      <p:pic>
        <p:nvPicPr>
          <p:cNvPr id="23" name="Kuva 22" descr="Kuva, joka sisältää kohteen henkilö, pöytä, juominen&#10;&#10;Kuvaus luotu automaattisesti">
            <a:extLst>
              <a:ext uri="{FF2B5EF4-FFF2-40B4-BE49-F238E27FC236}">
                <a16:creationId xmlns:a16="http://schemas.microsoft.com/office/drawing/2014/main" id="{7210D147-C91D-4F17-9B26-124FF3340C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0452" y="2159014"/>
            <a:ext cx="2467700" cy="2467700"/>
          </a:xfrm>
          <a:prstGeom prst="rect">
            <a:avLst/>
          </a:prstGeom>
        </p:spPr>
      </p:pic>
      <p:sp>
        <p:nvSpPr>
          <p:cNvPr id="26" name="Tekstiruutu 25">
            <a:extLst>
              <a:ext uri="{FF2B5EF4-FFF2-40B4-BE49-F238E27FC236}">
                <a16:creationId xmlns:a16="http://schemas.microsoft.com/office/drawing/2014/main" id="{12A907D1-E975-4B13-80F3-9AC26880AB40}"/>
              </a:ext>
            </a:extLst>
          </p:cNvPr>
          <p:cNvSpPr txBox="1"/>
          <p:nvPr/>
        </p:nvSpPr>
        <p:spPr>
          <a:xfrm>
            <a:off x="10108817" y="6523080"/>
            <a:ext cx="2635542" cy="291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Kuvat: Ilkka Vuorinen</a:t>
            </a:r>
          </a:p>
        </p:txBody>
      </p:sp>
      <p:pic>
        <p:nvPicPr>
          <p:cNvPr id="3" name="Kuva 2" descr="Kuva, joka sisältää kohteen henkilö, sininen&#10;&#10;Kuvaus luotu automaattisesti">
            <a:extLst>
              <a:ext uri="{FF2B5EF4-FFF2-40B4-BE49-F238E27FC236}">
                <a16:creationId xmlns:a16="http://schemas.microsoft.com/office/drawing/2014/main" id="{FEAC9915-1937-416F-A47E-5DAA104F1F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1" y="2149852"/>
            <a:ext cx="2359367" cy="2354074"/>
          </a:xfrm>
          <a:prstGeom prst="rect">
            <a:avLst/>
          </a:prstGeom>
        </p:spPr>
      </p:pic>
      <p:pic>
        <p:nvPicPr>
          <p:cNvPr id="8" name="Kuva 7" descr="Kuva, joka sisältää kohteen teksti, rakennus, ulko, tapa&#10;&#10;Kuvaus luotu automaattisesti">
            <a:extLst>
              <a:ext uri="{FF2B5EF4-FFF2-40B4-BE49-F238E27FC236}">
                <a16:creationId xmlns:a16="http://schemas.microsoft.com/office/drawing/2014/main" id="{67D2A511-F27E-4542-A371-8F2714BF6DF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3"/>
          <a:stretch/>
        </p:blipFill>
        <p:spPr>
          <a:xfrm>
            <a:off x="7272971" y="4493254"/>
            <a:ext cx="2461922" cy="2461922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896E4385-2CE8-43DE-9107-22CF771888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3"/>
          <a:stretch/>
        </p:blipFill>
        <p:spPr>
          <a:xfrm>
            <a:off x="4918897" y="4503926"/>
            <a:ext cx="2354074" cy="2354074"/>
          </a:xfrm>
          <a:prstGeom prst="rect">
            <a:avLst/>
          </a:prstGeom>
        </p:spPr>
      </p:pic>
      <p:pic>
        <p:nvPicPr>
          <p:cNvPr id="12" name="Kuva 11" descr="Kuva, joka sisältää kohteen puu, ulko, vesi, järvi&#10;&#10;Kuvaus luotu automaattisesti">
            <a:extLst>
              <a:ext uri="{FF2B5EF4-FFF2-40B4-BE49-F238E27FC236}">
                <a16:creationId xmlns:a16="http://schemas.microsoft.com/office/drawing/2014/main" id="{95CCE533-30C5-494B-8896-2D9BA7EE26B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23"/>
          <a:stretch/>
        </p:blipFill>
        <p:spPr>
          <a:xfrm>
            <a:off x="2520648" y="4503926"/>
            <a:ext cx="2397376" cy="2397376"/>
          </a:xfrm>
          <a:prstGeom prst="rect">
            <a:avLst/>
          </a:prstGeom>
        </p:spPr>
      </p:pic>
      <p:pic>
        <p:nvPicPr>
          <p:cNvPr id="19" name="Kuva 18" descr="Kuva, joka sisältää kohteen henkilö, mies, näkymä, lava&#10;&#10;Kuvaus luotu automaattisesti">
            <a:extLst>
              <a:ext uri="{FF2B5EF4-FFF2-40B4-BE49-F238E27FC236}">
                <a16:creationId xmlns:a16="http://schemas.microsoft.com/office/drawing/2014/main" id="{BD53C2E4-FE4B-4B87-A7E2-EBBB5601AF6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2708" y="2128193"/>
            <a:ext cx="2354075" cy="2375733"/>
          </a:xfrm>
          <a:prstGeom prst="rect">
            <a:avLst/>
          </a:prstGeom>
        </p:spPr>
      </p:pic>
      <p:pic>
        <p:nvPicPr>
          <p:cNvPr id="21" name="Kuva 20" descr="Kuva, joka sisältää kohteen pöytä, sisä, henkilö, ikkuna&#10;&#10;Kuvaus luotu automaattisesti">
            <a:extLst>
              <a:ext uri="{FF2B5EF4-FFF2-40B4-BE49-F238E27FC236}">
                <a16:creationId xmlns:a16="http://schemas.microsoft.com/office/drawing/2014/main" id="{9F559BA3-44C3-4F04-817B-6181718E964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38152" y="2031332"/>
            <a:ext cx="2552556" cy="2461922"/>
          </a:xfrm>
          <a:prstGeom prst="rect">
            <a:avLst/>
          </a:prstGeom>
        </p:spPr>
      </p:pic>
      <p:pic>
        <p:nvPicPr>
          <p:cNvPr id="38" name="Kuva 37" descr="Kuva, joka sisältää kohteen puu, ulko, henkilö, tapa&#10;&#10;Kuvaus luotu automaattisesti">
            <a:extLst>
              <a:ext uri="{FF2B5EF4-FFF2-40B4-BE49-F238E27FC236}">
                <a16:creationId xmlns:a16="http://schemas.microsoft.com/office/drawing/2014/main" id="{6DE20C2A-EC15-4EFF-BB6C-7F96B5E3EE5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1" y="4503925"/>
            <a:ext cx="2552557" cy="2354075"/>
          </a:xfrm>
          <a:prstGeom prst="rect">
            <a:avLst/>
          </a:prstGeom>
        </p:spPr>
      </p:pic>
      <p:pic>
        <p:nvPicPr>
          <p:cNvPr id="42" name="Kuva 41" descr="Kuva, joka sisältää kohteen henkilö, pelaaja, paita&#10;&#10;Kuvaus luotu automaattisesti">
            <a:extLst>
              <a:ext uri="{FF2B5EF4-FFF2-40B4-BE49-F238E27FC236}">
                <a16:creationId xmlns:a16="http://schemas.microsoft.com/office/drawing/2014/main" id="{39AF78C3-C3E0-48E7-A3B6-B1336B3BAA0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34893" y="4493254"/>
            <a:ext cx="2461922" cy="2461922"/>
          </a:xfrm>
          <a:prstGeom prst="rect">
            <a:avLst/>
          </a:prstGeom>
        </p:spPr>
      </p:pic>
      <p:pic>
        <p:nvPicPr>
          <p:cNvPr id="66" name="Kuva 65" descr="Kuva, joka sisältää kohteen henkilö, sisä&#10;&#10;Kuvaus luotu automaattisesti">
            <a:extLst>
              <a:ext uri="{FF2B5EF4-FFF2-40B4-BE49-F238E27FC236}">
                <a16:creationId xmlns:a16="http://schemas.microsoft.com/office/drawing/2014/main" id="{FBCE2404-EBC3-417E-8CFE-85D46F9BDE4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6192" y="-1"/>
            <a:ext cx="2472594" cy="2472594"/>
          </a:xfrm>
          <a:prstGeom prst="rect">
            <a:avLst/>
          </a:prstGeom>
        </p:spPr>
      </p:pic>
      <p:pic>
        <p:nvPicPr>
          <p:cNvPr id="74" name="Kuva 73" descr="Kuva, joka sisältää kohteen teksti, henkilö&#10;&#10;Kuvaus luotu automaattisesti">
            <a:extLst>
              <a:ext uri="{FF2B5EF4-FFF2-40B4-BE49-F238E27FC236}">
                <a16:creationId xmlns:a16="http://schemas.microsoft.com/office/drawing/2014/main" id="{2CBBBA03-F5E0-41A3-ACC4-42D87069747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405" y="-9340"/>
            <a:ext cx="2466817" cy="2466817"/>
          </a:xfrm>
          <a:prstGeom prst="rect">
            <a:avLst/>
          </a:prstGeom>
        </p:spPr>
      </p:pic>
      <p:pic>
        <p:nvPicPr>
          <p:cNvPr id="22" name="Kuva 21" descr="Kuva, joka sisältää kohteen teksti, lippu&#10;&#10;Kuvaus luotu automaattisesti">
            <a:extLst>
              <a:ext uri="{FF2B5EF4-FFF2-40B4-BE49-F238E27FC236}">
                <a16:creationId xmlns:a16="http://schemas.microsoft.com/office/drawing/2014/main" id="{646845A5-8FD9-469F-B01C-D6C79F9BB87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"/>
          <a:stretch/>
        </p:blipFill>
        <p:spPr>
          <a:xfrm>
            <a:off x="9737074" y="-9340"/>
            <a:ext cx="2466816" cy="2466816"/>
          </a:xfrm>
          <a:prstGeom prst="rect">
            <a:avLst/>
          </a:prstGeom>
        </p:spPr>
      </p:pic>
      <p:pic>
        <p:nvPicPr>
          <p:cNvPr id="24" name="Kuva 23" descr="Kuva, joka sisältää kohteen ulko, henkilö&#10;&#10;Kuvaus luotu automaattisesti">
            <a:extLst>
              <a:ext uri="{FF2B5EF4-FFF2-40B4-BE49-F238E27FC236}">
                <a16:creationId xmlns:a16="http://schemas.microsoft.com/office/drawing/2014/main" id="{14A039F6-C19C-4AE9-BD13-4CFB6F58A800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4"/>
          <a:stretch/>
        </p:blipFill>
        <p:spPr>
          <a:xfrm>
            <a:off x="4791038" y="1332"/>
            <a:ext cx="2481933" cy="2481933"/>
          </a:xfrm>
          <a:prstGeom prst="rect">
            <a:avLst/>
          </a:prstGeom>
        </p:spPr>
      </p:pic>
      <p:pic>
        <p:nvPicPr>
          <p:cNvPr id="25" name="Kuva 24" descr="Kuva, joka sisältää kohteen teksti, puu, ulko&#10;&#10;Kuvaus luotu automaattisesti">
            <a:extLst>
              <a:ext uri="{FF2B5EF4-FFF2-40B4-BE49-F238E27FC236}">
                <a16:creationId xmlns:a16="http://schemas.microsoft.com/office/drawing/2014/main" id="{E62CB317-B318-4711-A613-04F3D9B4C0D3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0"/>
          <a:stretch/>
        </p:blipFill>
        <p:spPr>
          <a:xfrm>
            <a:off x="2329116" y="-3937"/>
            <a:ext cx="2454751" cy="2454751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64A4AE0E-6035-4E2D-A1B7-5954D06DBF8E}"/>
              </a:ext>
            </a:extLst>
          </p:cNvPr>
          <p:cNvSpPr/>
          <p:nvPr/>
        </p:nvSpPr>
        <p:spPr>
          <a:xfrm>
            <a:off x="2380363" y="4110638"/>
            <a:ext cx="6280323" cy="3046255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 anchorCtr="0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fi-FI" sz="28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+mn-ea"/>
                <a:cs typeface="+mn-cs"/>
              </a:rPr>
              <a:t>Tervetuloa mukaan Itämeripäivään 31.8.2023</a:t>
            </a:r>
            <a:endParaRPr kumimoji="0" lang="fi-FI" sz="28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ea typeface="+mn-ea"/>
              <a:cs typeface="+mn-cs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="1" dirty="0">
                <a:solidFill>
                  <a:schemeClr val="bg2"/>
                </a:solidFill>
              </a:rPr>
              <a:t>info@jnfoundation.fi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+mn-ea"/>
                <a:cs typeface="+mn-cs"/>
              </a:rPr>
              <a:t>www.itämeripäivä.fi</a:t>
            </a:r>
          </a:p>
        </p:txBody>
      </p:sp>
    </p:spTree>
    <p:extLst>
      <p:ext uri="{BB962C8B-B14F-4D97-AF65-F5344CB8AC3E}">
        <p14:creationId xmlns:p14="http://schemas.microsoft.com/office/powerpoint/2010/main" val="2737138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B8E6F3-DAE9-490B-9D12-4AC38B8E5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7420" y="4242815"/>
            <a:ext cx="7297159" cy="1876794"/>
          </a:xfrm>
        </p:spPr>
        <p:txBody>
          <a:bodyPr/>
          <a:lstStyle/>
          <a:p>
            <a:r>
              <a:rPr lang="fi-FI" sz="3200" b="0" dirty="0">
                <a:latin typeface="+mj-lt"/>
              </a:rPr>
              <a:t>Tervetuloa!</a:t>
            </a:r>
            <a:br>
              <a:rPr lang="fi-FI" sz="3200" b="0" dirty="0">
                <a:latin typeface="+mj-lt"/>
              </a:rPr>
            </a:br>
            <a:br>
              <a:rPr lang="fi-FI" sz="3200" b="0" dirty="0">
                <a:latin typeface="+mj-lt"/>
              </a:rPr>
            </a:br>
            <a:r>
              <a:rPr lang="fi-FI" sz="3200" b="0" dirty="0">
                <a:latin typeface="+mj-lt"/>
              </a:rPr>
              <a:t>Annamari Arrakoski-Engardt</a:t>
            </a:r>
            <a:br>
              <a:rPr lang="fi-FI" sz="3200" b="0" dirty="0">
                <a:latin typeface="+mj-lt"/>
              </a:rPr>
            </a:br>
            <a:r>
              <a:rPr lang="fi-FI" sz="3200" b="0" dirty="0">
                <a:latin typeface="+mj-lt"/>
              </a:rPr>
              <a:t>toimitusjohtaja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C5A8F750-C7C7-4FFB-8CE4-FE48D9191A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455" y="365126"/>
            <a:ext cx="1259836" cy="126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562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B8E6F3-DAE9-490B-9D12-4AC38B8E5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7420" y="4242815"/>
            <a:ext cx="7297159" cy="1876794"/>
          </a:xfrm>
        </p:spPr>
        <p:txBody>
          <a:bodyPr/>
          <a:lstStyle/>
          <a:p>
            <a:br>
              <a:rPr lang="fi-FI" sz="3200" b="0" dirty="0">
                <a:latin typeface="+mj-lt"/>
              </a:rPr>
            </a:br>
            <a:r>
              <a:rPr lang="fi-FI" sz="3200" b="0" dirty="0">
                <a:latin typeface="+mj-lt"/>
              </a:rPr>
              <a:t>Elina Lehtinen</a:t>
            </a:r>
            <a:br>
              <a:rPr lang="fi-FI" sz="3200" b="0" dirty="0">
                <a:latin typeface="+mj-lt"/>
              </a:rPr>
            </a:br>
            <a:r>
              <a:rPr lang="fi-FI" sz="3200" b="0" dirty="0">
                <a:latin typeface="+mj-lt"/>
              </a:rPr>
              <a:t>viestintäjohtaja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C5A8F750-C7C7-4FFB-8CE4-FE48D9191A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455" y="365126"/>
            <a:ext cx="1259836" cy="126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080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9C2488-822B-8344-97F5-C485C16E0F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932" r="3859"/>
          <a:stretch/>
        </p:blipFill>
        <p:spPr>
          <a:xfrm>
            <a:off x="3514760" y="4618653"/>
            <a:ext cx="8677240" cy="223934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6BF0A67-EAE8-1243-A260-15B1380E4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accent3"/>
                </a:solidFill>
              </a:rPr>
              <a:t>Itämeripäivän arvot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FE76EA-022D-4842-91F0-DFB156710D51}"/>
              </a:ext>
            </a:extLst>
          </p:cNvPr>
          <p:cNvSpPr txBox="1"/>
          <p:nvPr/>
        </p:nvSpPr>
        <p:spPr>
          <a:xfrm>
            <a:off x="537709" y="1026293"/>
            <a:ext cx="9924345" cy="516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 pitchFamily="2" charset="77"/>
                <a:ea typeface="+mn-ea"/>
                <a:cs typeface="Poppins SemiBold" pitchFamily="2" charset="77"/>
              </a:rPr>
              <a:t>Itämeripäivän osallistujat sitoutuvat Itämeripäivän arvoihin  sekä 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yhteisiin tavoitteisiin ja käyttäytymiskoodiin: 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Itämeri on enemmän kuin sen ekologinen tila — se on kulttuuria, suojelua, elämyksiä ja seikkailua.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Toimimme kestävän kehityksen mukaisesti.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Toteutamme tekoja, joilla ihmisten päät saadaan kääntymään kohti Itämerta.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Toimimme ylpeästi Itämeripäivän lähettiläänä ja kunnioitamme </a:t>
            </a:r>
            <a:b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</a:b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Itämeri-yhteisöä ja muita päivän kumppaneita.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Kannustamme kaikkia ympärillä olevia mukaan toimintaan</a:t>
            </a:r>
            <a:endParaRPr kumimoji="0" lang="fi-FI" sz="2200" b="0" i="0" u="none" strike="noStrike" kern="1200" cap="none" spc="0" normalizeH="0" baseline="0" noProof="0" dirty="0">
              <a:ln>
                <a:noFill/>
              </a:ln>
              <a:solidFill>
                <a:srgbClr val="332C54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F26D77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Itämeripäivään osallistuminen on kumppaneille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F26D77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ilmaista ja tyyli on vapaa.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F26D77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Tutustu ja ilmoittaudu mukaan </a:t>
            </a: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F26D77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verkkosivuilla</a:t>
            </a: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F26D77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!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4CDA32DD-EBAE-4EDF-BE93-0D5EE15997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455" y="365126"/>
            <a:ext cx="1259836" cy="126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701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8E9D56CC-2BF9-CD49-EEA8-A1A90FE8B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709" y="365126"/>
            <a:ext cx="10322275" cy="531520"/>
          </a:xfrm>
        </p:spPr>
        <p:txBody>
          <a:bodyPr/>
          <a:lstStyle/>
          <a:p>
            <a:r>
              <a:rPr lang="fi-FI" dirty="0"/>
              <a:t>Mitä John Nurmisen Säätiö tekee Itämeripäivänä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6B24390F-7D7D-A071-2743-3600E7FA26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4D31727-65A2-4F4C-ABC2-A092C4F8DEE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7695EDF4-7E52-C873-5294-8B53397A7062}"/>
              </a:ext>
            </a:extLst>
          </p:cNvPr>
          <p:cNvSpPr txBox="1"/>
          <p:nvPr/>
        </p:nvSpPr>
        <p:spPr>
          <a:xfrm>
            <a:off x="537710" y="1026293"/>
            <a:ext cx="4977266" cy="2952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Päivänä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: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Tiedottaa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Järjestää aamun aavauksen</a:t>
            </a:r>
          </a:p>
          <a:p>
            <a:pPr marL="34290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Ylläpitää 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www-tapahtumakalenteria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2000" dirty="0">
                <a:solidFill>
                  <a:schemeClr val="accent1"/>
                </a:solidFill>
                <a:latin typeface="Poppins" pitchFamily="2" charset="77"/>
                <a:cs typeface="Poppins" pitchFamily="2" charset="77"/>
              </a:rPr>
              <a:t>Jalkautuu muiden tapahtumiin ja somettaa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2000" dirty="0">
                <a:solidFill>
                  <a:schemeClr val="accent1"/>
                </a:solidFill>
                <a:latin typeface="Poppins" pitchFamily="2" charset="77"/>
                <a:cs typeface="Poppins" pitchFamily="2" charset="77"/>
              </a:rPr>
              <a:t>Mahdollisesti muutakin säpinää!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987F5C-868F-3B53-DD3D-48B6F2798F08}"/>
              </a:ext>
            </a:extLst>
          </p:cNvPr>
          <p:cNvSpPr txBox="1"/>
          <p:nvPr/>
        </p:nvSpPr>
        <p:spPr>
          <a:xfrm>
            <a:off x="5667376" y="1033411"/>
            <a:ext cx="4977266" cy="2823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Ennen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fi-FI" sz="2000" dirty="0">
                <a:solidFill>
                  <a:schemeClr val="accent1"/>
                </a:solidFill>
                <a:latin typeface="Poppins" pitchFamily="2" charset="77"/>
                <a:cs typeface="Poppins" pitchFamily="2" charset="77"/>
              </a:rPr>
              <a:t>Koordinoi mm. työpajoja, mahdollistaa, innostaa, markkinoi – Vahvistaa </a:t>
            </a:r>
            <a:r>
              <a:rPr lang="fi-FI" sz="2000" b="1" dirty="0">
                <a:solidFill>
                  <a:schemeClr val="accent1"/>
                </a:solidFill>
                <a:latin typeface="Poppins" pitchFamily="2" charset="77"/>
                <a:cs typeface="Poppins" pitchFamily="2" charset="77"/>
              </a:rPr>
              <a:t>kansainvälistä</a:t>
            </a:r>
            <a:r>
              <a:rPr lang="fi-FI" sz="2000" dirty="0">
                <a:solidFill>
                  <a:schemeClr val="accent1"/>
                </a:solidFill>
                <a:latin typeface="Poppins" pitchFamily="2" charset="77"/>
                <a:cs typeface="Poppins" pitchFamily="2" charset="77"/>
              </a:rPr>
              <a:t> verkostoa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Jälkeen: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fi-FI" sz="2000" dirty="0">
                <a:solidFill>
                  <a:schemeClr val="accent1"/>
                </a:solidFill>
                <a:latin typeface="Poppins" pitchFamily="2" charset="77"/>
                <a:cs typeface="Poppins" pitchFamily="2" charset="77"/>
              </a:rPr>
              <a:t>Analysoi, viestii ja kutsuu taas juhlimaan v. 2024</a:t>
            </a:r>
            <a:endParaRPr kumimoji="0" lang="fi-FI" sz="20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056A5438-032E-811F-A598-BF229300C2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4642" y="5191583"/>
            <a:ext cx="1259836" cy="126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9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B8E6F3-DAE9-490B-9D12-4AC38B8E5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7420" y="4242815"/>
            <a:ext cx="7297159" cy="1876794"/>
          </a:xfrm>
        </p:spPr>
        <p:txBody>
          <a:bodyPr/>
          <a:lstStyle/>
          <a:p>
            <a:r>
              <a:rPr lang="fi-FI" sz="3200" b="0" dirty="0">
                <a:latin typeface="+mj-lt"/>
              </a:rPr>
              <a:t>Vilkaisuja viime vuoteen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C5A8F750-C7C7-4FFB-8CE4-FE48D9191A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455" y="365126"/>
            <a:ext cx="1259836" cy="126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08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>
            <a:extLst>
              <a:ext uri="{FF2B5EF4-FFF2-40B4-BE49-F238E27FC236}">
                <a16:creationId xmlns:a16="http://schemas.microsoft.com/office/drawing/2014/main" id="{8312D833-7FBE-4943-9B67-F6B0A2366E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932" r="3859"/>
          <a:stretch/>
        </p:blipFill>
        <p:spPr>
          <a:xfrm>
            <a:off x="3514760" y="4618653"/>
            <a:ext cx="8677240" cy="223934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6BF0A67-EAE8-1243-A260-15B1380E4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2435" y="472219"/>
            <a:ext cx="6553556" cy="1051826"/>
          </a:xfrm>
        </p:spPr>
        <p:txBody>
          <a:bodyPr/>
          <a:lstStyle/>
          <a:p>
            <a:pPr algn="ctr"/>
            <a:r>
              <a:rPr lang="fi-FI" sz="3600" dirty="0">
                <a:solidFill>
                  <a:schemeClr val="accent3"/>
                </a:solidFill>
              </a:rPr>
              <a:t>Itämeripäivä 2022</a:t>
            </a:r>
            <a:br>
              <a:rPr lang="fi-FI" sz="3600" dirty="0">
                <a:solidFill>
                  <a:schemeClr val="accent3"/>
                </a:solidFill>
              </a:rPr>
            </a:br>
            <a:r>
              <a:rPr lang="fi-FI" sz="3600" dirty="0">
                <a:solidFill>
                  <a:schemeClr val="accent3"/>
                </a:solidFill>
              </a:rPr>
              <a:t>lukuina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4CDA32DD-EBAE-4EDF-BE93-0D5EE15997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455" y="365126"/>
            <a:ext cx="1259836" cy="1266012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C4EB47EA-13A1-4600-B5E6-F46B5C7F7B66}"/>
              </a:ext>
            </a:extLst>
          </p:cNvPr>
          <p:cNvSpPr txBox="1"/>
          <p:nvPr/>
        </p:nvSpPr>
        <p:spPr>
          <a:xfrm>
            <a:off x="6556683" y="3160466"/>
            <a:ext cx="215853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kumimoji="0" lang="fi-FI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Poppins SemiBold" pitchFamily="2" charset="77"/>
              </a:rPr>
              <a:t>Mukana oli </a:t>
            </a: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Poppins SemiBold" pitchFamily="2" charset="77"/>
              </a:rPr>
              <a:t>yli 250 </a:t>
            </a:r>
            <a:r>
              <a:rPr kumimoji="0" lang="fi-FI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Poppins SemiBold" pitchFamily="2" charset="77"/>
              </a:rPr>
              <a:t>kumppania..</a:t>
            </a:r>
            <a:endParaRPr lang="fi-FI" sz="20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6E07BDAE-33A6-4EEB-895F-95C8243B6B80}"/>
              </a:ext>
            </a:extLst>
          </p:cNvPr>
          <p:cNvSpPr txBox="1"/>
          <p:nvPr/>
        </p:nvSpPr>
        <p:spPr>
          <a:xfrm>
            <a:off x="3408275" y="3297304"/>
            <a:ext cx="2490938" cy="76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kumimoji="0" lang="fi-FI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Poppins SemiBold" pitchFamily="2" charset="77"/>
              </a:rPr>
              <a:t>..ja </a:t>
            </a: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Poppins SemiBold" pitchFamily="2" charset="77"/>
              </a:rPr>
              <a:t>yli 30 </a:t>
            </a:r>
            <a:r>
              <a:rPr kumimoji="0" lang="fi-FI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Poppins SemiBold" pitchFamily="2" charset="77"/>
              </a:rPr>
              <a:t>kaupungissa.</a:t>
            </a:r>
            <a:endParaRPr lang="fi-FI" sz="20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056472CC-6747-4938-AD07-FA2133D4876F}"/>
              </a:ext>
            </a:extLst>
          </p:cNvPr>
          <p:cNvSpPr txBox="1"/>
          <p:nvPr/>
        </p:nvSpPr>
        <p:spPr>
          <a:xfrm>
            <a:off x="442117" y="2994268"/>
            <a:ext cx="2458838" cy="1425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i-FI" sz="24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Itämeripäivää vietettiin </a:t>
            </a:r>
            <a:r>
              <a:rPr lang="fi-FI" sz="2400" b="1" dirty="0">
                <a:solidFill>
                  <a:schemeClr val="accent3"/>
                </a:solidFill>
                <a:latin typeface="Poppins" pitchFamily="2" charset="77"/>
                <a:cs typeface="Poppins" pitchFamily="2" charset="77"/>
              </a:rPr>
              <a:t>kuudessa</a:t>
            </a:r>
            <a:r>
              <a:rPr lang="fi-FI" sz="2400" dirty="0">
                <a:solidFill>
                  <a:schemeClr val="accent3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fi-FI" sz="24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maassa..</a:t>
            </a:r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12BEA859-3155-47E3-9A26-E4D2DA548F16}"/>
              </a:ext>
            </a:extLst>
          </p:cNvPr>
          <p:cNvSpPr/>
          <p:nvPr/>
        </p:nvSpPr>
        <p:spPr>
          <a:xfrm>
            <a:off x="310647" y="2344995"/>
            <a:ext cx="2723556" cy="272355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 anchorCtr="0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fi-FI"/>
          </a:p>
        </p:txBody>
      </p:sp>
      <p:sp>
        <p:nvSpPr>
          <p:cNvPr id="11" name="Ellipsi 10">
            <a:extLst>
              <a:ext uri="{FF2B5EF4-FFF2-40B4-BE49-F238E27FC236}">
                <a16:creationId xmlns:a16="http://schemas.microsoft.com/office/drawing/2014/main" id="{C267E351-941F-40C6-AB16-C94989DA4838}"/>
              </a:ext>
            </a:extLst>
          </p:cNvPr>
          <p:cNvSpPr/>
          <p:nvPr/>
        </p:nvSpPr>
        <p:spPr>
          <a:xfrm>
            <a:off x="3291966" y="2344995"/>
            <a:ext cx="2723556" cy="272355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 anchorCtr="0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fi-FI"/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2F9F7700-ABA6-4530-B4B9-B1561CCA661F}"/>
              </a:ext>
            </a:extLst>
          </p:cNvPr>
          <p:cNvSpPr/>
          <p:nvPr/>
        </p:nvSpPr>
        <p:spPr>
          <a:xfrm>
            <a:off x="6275064" y="2315630"/>
            <a:ext cx="2723556" cy="272355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 anchorCtr="0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fi-FI"/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3CBE58AE-043C-43FA-99D7-E675FE927084}"/>
              </a:ext>
            </a:extLst>
          </p:cNvPr>
          <p:cNvSpPr/>
          <p:nvPr/>
        </p:nvSpPr>
        <p:spPr>
          <a:xfrm>
            <a:off x="9256383" y="2344995"/>
            <a:ext cx="2723556" cy="272355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 anchorCtr="0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fi-FI"/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FCA0F437-3469-496F-BAF9-B3B2C393EE54}"/>
              </a:ext>
            </a:extLst>
          </p:cNvPr>
          <p:cNvSpPr txBox="1"/>
          <p:nvPr/>
        </p:nvSpPr>
        <p:spPr>
          <a:xfrm>
            <a:off x="9447279" y="2962391"/>
            <a:ext cx="2341763" cy="1202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kumimoji="0" lang="fi-FI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Poppins SemiBold" pitchFamily="2" charset="77"/>
              </a:rPr>
              <a:t>..jotka toteuttivat yhteensä 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Poppins SemiBold" pitchFamily="2" charset="77"/>
              </a:rPr>
              <a:t>yli 230 ilmoitettua </a:t>
            </a:r>
            <a:r>
              <a:rPr kumimoji="0" lang="fi-FI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Poppins SemiBold" pitchFamily="2" charset="77"/>
              </a:rPr>
              <a:t>tapahtumaa.</a:t>
            </a:r>
            <a:endParaRPr lang="fi-FI" sz="20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412184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0.1.2417"/>
  <p:tag name="SLIDO_PRESENTATION_ID" val="00000000-0000-0000-0000-000000000000"/>
  <p:tag name="SLIDO_EVENT_UUID" val="a553cd39-257c-434a-b98a-b3fd70838629"/>
  <p:tag name="SLIDO_EVENT_SECTION_UUID" val="d831079b-1f90-49c8-938b-03f4c27fd666"/>
</p:tagLst>
</file>

<file path=ppt/theme/theme1.xml><?xml version="1.0" encoding="utf-8"?>
<a:theme xmlns:a="http://schemas.openxmlformats.org/drawingml/2006/main" name="Office Theme">
  <a:themeElements>
    <a:clrScheme name="Itämeripv_valk hyperlink">
      <a:dk1>
        <a:srgbClr val="000000"/>
      </a:dk1>
      <a:lt1>
        <a:srgbClr val="FFFFFF"/>
      </a:lt1>
      <a:dk2>
        <a:srgbClr val="332C54"/>
      </a:dk2>
      <a:lt2>
        <a:srgbClr val="332C54"/>
      </a:lt2>
      <a:accent1>
        <a:srgbClr val="332C54"/>
      </a:accent1>
      <a:accent2>
        <a:srgbClr val="4126FF"/>
      </a:accent2>
      <a:accent3>
        <a:srgbClr val="F26D77"/>
      </a:accent3>
      <a:accent4>
        <a:srgbClr val="54AFAD"/>
      </a:accent4>
      <a:accent5>
        <a:srgbClr val="60FFA3"/>
      </a:accent5>
      <a:accent6>
        <a:srgbClr val="BAE2F2"/>
      </a:accent6>
      <a:hlink>
        <a:srgbClr val="FFFFFF"/>
      </a:hlink>
      <a:folHlink>
        <a:srgbClr val="FFFFFF"/>
      </a:folHlink>
    </a:clrScheme>
    <a:fontScheme name="Poppins">
      <a:majorFont>
        <a:latin typeface="Poppins Black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144000" tIns="108000" rIns="144000" bIns="144000" rtlCol="0" anchor="t" anchorCtr="0"/>
      <a:lstStyle>
        <a:defPPr>
          <a:lnSpc>
            <a:spcPct val="90000"/>
          </a:lnSpc>
          <a:spcAft>
            <a:spcPts val="1000"/>
          </a:spcAft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Aft>
            <a:spcPts val="600"/>
          </a:spcAft>
          <a:defRPr dirty="0">
            <a:solidFill>
              <a:schemeClr val="bg2"/>
            </a:solidFill>
            <a:latin typeface="Poppins" pitchFamily="2" charset="77"/>
            <a:cs typeface="Poppins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JNS_template_light_FI_upd2" id="{143125F2-B427-AF44-96EF-7977F530A401}" vid="{A0D73F5A-093A-BC4B-97B6-35EB1DEB9D82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uvalliset">
  <a:themeElements>
    <a:clrScheme name="Custom 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Värilliset">
  <a:themeElements>
    <a:clrScheme name="Custom 5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HKI-perus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KI_malliesitys_laaja.potx" id="{D97BFE65-D5A7-4C16-8210-58015344F243}" vid="{ECC5AED8-7BAA-47EC-A628-C7123B302E64}"/>
    </a:ext>
  </a:extLst>
</a:theme>
</file>

<file path=ppt/theme/theme5.xml><?xml version="1.0" encoding="utf-8"?>
<a:theme xmlns:a="http://schemas.openxmlformats.org/drawingml/2006/main" name="1_Värilliset">
  <a:themeElements>
    <a:clrScheme name="Custom 5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Kuvalliset">
  <a:themeElements>
    <a:clrScheme name="Custom 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HKI-perus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KI_malliesitys_laaja.potx" id="{D97BFE65-D5A7-4C16-8210-58015344F243}" vid="{ECC5AED8-7BAA-47EC-A628-C7123B302E64}"/>
    </a:ext>
  </a:extLst>
</a:theme>
</file>

<file path=ppt/theme/theme8.xml><?xml version="1.0" encoding="utf-8"?>
<a:theme xmlns:a="http://schemas.openxmlformats.org/drawingml/2006/main" name="2_Kuvalliset">
  <a:themeElements>
    <a:clrScheme name="Custom 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7871E82EAD72242B2458CB42BCDDE37" ma:contentTypeVersion="16" ma:contentTypeDescription="Luo uusi asiakirja." ma:contentTypeScope="" ma:versionID="bc5ade5f8b7fb039130d2c21cc0db442">
  <xsd:schema xmlns:xsd="http://www.w3.org/2001/XMLSchema" xmlns:xs="http://www.w3.org/2001/XMLSchema" xmlns:p="http://schemas.microsoft.com/office/2006/metadata/properties" xmlns:ns2="864af050-372c-462a-9000-a109fa1bb159" xmlns:ns3="8cdecb72-3052-4509-ad96-04afeb71090c" targetNamespace="http://schemas.microsoft.com/office/2006/metadata/properties" ma:root="true" ma:fieldsID="e54954cbaa20b0a2f81d4dacbfee961c" ns2:_="" ns3:_="">
    <xsd:import namespace="864af050-372c-462a-9000-a109fa1bb159"/>
    <xsd:import namespace="8cdecb72-3052-4509-ad96-04afeb7109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af050-372c-462a-9000-a109fa1bb1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Kuvien tunnisteet" ma:readOnly="false" ma:fieldId="{5cf76f15-5ced-4ddc-b409-7134ff3c332f}" ma:taxonomyMulti="true" ma:sspId="a9d9eb93-10d0-4f1a-ac9c-e022d4412f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decb72-3052-4509-ad96-04afeb71090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ebc6850f-c9c0-4cbf-b406-c9824c170cd8}" ma:internalName="TaxCatchAll" ma:showField="CatchAllData" ma:web="8cdecb72-3052-4509-ad96-04afeb7109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cdecb72-3052-4509-ad96-04afeb71090c" xsi:nil="true"/>
    <lcf76f155ced4ddcb4097134ff3c332f xmlns="864af050-372c-462a-9000-a109fa1bb15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E6B5CA-352C-4FF6-B556-B40375F7DD5D}">
  <ds:schemaRefs>
    <ds:schemaRef ds:uri="864af050-372c-462a-9000-a109fa1bb159"/>
    <ds:schemaRef ds:uri="8cdecb72-3052-4509-ad96-04afeb71090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5FABDFA-2A7C-4C38-8434-55C615AD39F4}">
  <ds:schemaRefs>
    <ds:schemaRef ds:uri="http://www.w3.org/XML/1998/namespace"/>
    <ds:schemaRef ds:uri="864af050-372c-462a-9000-a109fa1bb159"/>
    <ds:schemaRef ds:uri="http://purl.org/dc/elements/1.1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8cdecb72-3052-4509-ad96-04afeb71090c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F1A545C-58E3-4589-8441-076E9AD8ECA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JNS_template_light_FI_upd2</Template>
  <TotalTime>12969</TotalTime>
  <Words>2008</Words>
  <Application>Microsoft Office PowerPoint</Application>
  <PresentationFormat>Laajakuva</PresentationFormat>
  <Paragraphs>438</Paragraphs>
  <Slides>38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10</vt:i4>
      </vt:variant>
      <vt:variant>
        <vt:lpstr>Teema</vt:lpstr>
      </vt:variant>
      <vt:variant>
        <vt:i4>8</vt:i4>
      </vt:variant>
      <vt:variant>
        <vt:lpstr>Dian otsikot</vt:lpstr>
      </vt:variant>
      <vt:variant>
        <vt:i4>38</vt:i4>
      </vt:variant>
    </vt:vector>
  </HeadingPairs>
  <TitlesOfParts>
    <vt:vector size="56" baseType="lpstr">
      <vt:lpstr>Arial</vt:lpstr>
      <vt:lpstr>Arial Black</vt:lpstr>
      <vt:lpstr>Calibri</vt:lpstr>
      <vt:lpstr>Courier New</vt:lpstr>
      <vt:lpstr>Locator Light</vt:lpstr>
      <vt:lpstr>Lucida Grande</vt:lpstr>
      <vt:lpstr>Poppins</vt:lpstr>
      <vt:lpstr>Poppins Black</vt:lpstr>
      <vt:lpstr>Poppins SemiBold</vt:lpstr>
      <vt:lpstr>Trebuchet MS</vt:lpstr>
      <vt:lpstr>Office Theme</vt:lpstr>
      <vt:lpstr>Kuvalliset</vt:lpstr>
      <vt:lpstr>Värilliset</vt:lpstr>
      <vt:lpstr>HKI-perus</vt:lpstr>
      <vt:lpstr>1_Värilliset</vt:lpstr>
      <vt:lpstr>1_Kuvalliset</vt:lpstr>
      <vt:lpstr>1_HKI-perus</vt:lpstr>
      <vt:lpstr>2_Kuvalliset</vt:lpstr>
      <vt:lpstr> 31.8.2023</vt:lpstr>
      <vt:lpstr>Kick off 2.2.2023 klo 9.00-10.15</vt:lpstr>
      <vt:lpstr>Agenda</vt:lpstr>
      <vt:lpstr>Tervetuloa!  Annamari Arrakoski-Engardt toimitusjohtaja</vt:lpstr>
      <vt:lpstr> Elina Lehtinen viestintäjohtaja</vt:lpstr>
      <vt:lpstr>Itämeripäivän arvot</vt:lpstr>
      <vt:lpstr>Mitä John Nurmisen Säätiö tekee Itämeripäivänä</vt:lpstr>
      <vt:lpstr>Vilkaisuja viime vuoteen</vt:lpstr>
      <vt:lpstr>Itämeripäivä 2022 lukuina</vt:lpstr>
      <vt:lpstr>Itämeripäivä näkyi ja kuului ympäri Suomen</vt:lpstr>
      <vt:lpstr>Itämeripäivä näkyi ja kuului sosiaalisessa mediassa</vt:lpstr>
      <vt:lpstr>Instagram</vt:lpstr>
      <vt:lpstr>PowerPoint-esitys</vt:lpstr>
      <vt:lpstr>PowerPoint-esitys</vt:lpstr>
      <vt:lpstr>Pääkaupunkiseutu</vt:lpstr>
      <vt:lpstr>PowerPoint-esitys</vt:lpstr>
      <vt:lpstr>PowerPoint-esitys</vt:lpstr>
      <vt:lpstr>Turku</vt:lpstr>
      <vt:lpstr>PowerPoint-esitys</vt:lpstr>
      <vt:lpstr>Kansainvälisesti - 5 + Suomi</vt:lpstr>
      <vt:lpstr>PowerPoint-esitys</vt:lpstr>
      <vt:lpstr>Vuoden 2023 toteutuksesta</vt:lpstr>
      <vt:lpstr> Maija Soljanlahti </vt:lpstr>
      <vt:lpstr>Itämeripäivän kolme keskeistä kohdeyleisöä:</vt:lpstr>
      <vt:lpstr>Vuonna 2023 annetaan Itämerelle lupauksia ja tehdään lupaukset näkyviksi somessa. </vt:lpstr>
      <vt:lpstr>Miten osallistua Itämeripäivään? </vt:lpstr>
      <vt:lpstr>1.  Itämerimenu</vt:lpstr>
      <vt:lpstr>Itämerimenun raaka-aineet</vt:lpstr>
      <vt:lpstr>Itämerimenu</vt:lpstr>
      <vt:lpstr>Vuonna 2022 Itämerimenua tarjoiltiin sekä kotikeittiöissä että ravintoloissa</vt:lpstr>
      <vt:lpstr>2.  Pulahdus</vt:lpstr>
      <vt:lpstr>3.  Itämerihetki</vt:lpstr>
      <vt:lpstr>Viime vuonna Säätiö tutki nuorten Itämeritietämystä</vt:lpstr>
      <vt:lpstr>Itämeripäivän 2023 toteutuksen aikataulu</vt:lpstr>
      <vt:lpstr> Kick off in English 16.3.2023 </vt:lpstr>
      <vt:lpstr>Lisätietoa Itämeripäivästä</vt:lpstr>
      <vt:lpstr>Me teemme Itämeripäivän!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Maija Soljanlahti</cp:lastModifiedBy>
  <cp:revision>648</cp:revision>
  <dcterms:created xsi:type="dcterms:W3CDTF">2018-10-16T17:50:59Z</dcterms:created>
  <dcterms:modified xsi:type="dcterms:W3CDTF">2023-04-25T06:48:07Z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1.0.1.2417</vt:lpwstr>
  </property>
  <property fmtid="{D5CDD505-2E9C-101B-9397-08002B2CF9AE}" pid="3" name="Order">
    <vt:lpwstr>149800.000000000</vt:lpwstr>
  </property>
  <property fmtid="{D5CDD505-2E9C-101B-9397-08002B2CF9AE}" pid="4" name="ContentTypeId">
    <vt:lpwstr>0x010100A7871E82EAD72242B2458CB42BCDDE37</vt:lpwstr>
  </property>
  <property fmtid="{D5CDD505-2E9C-101B-9397-08002B2CF9AE}" pid="5" name="MediaServiceImageTags">
    <vt:lpwstr/>
  </property>
</Properties>
</file>