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98" r:id="rId2"/>
    <p:sldMasterId id="2147484010" r:id="rId3"/>
    <p:sldMasterId id="2147484037" r:id="rId4"/>
    <p:sldMasterId id="2147484082" r:id="rId5"/>
    <p:sldMasterId id="2147484090" r:id="rId6"/>
    <p:sldMasterId id="2147484102" r:id="rId7"/>
    <p:sldMasterId id="2147484235" r:id="rId8"/>
  </p:sldMasterIdLst>
  <p:notesMasterIdLst>
    <p:notesMasterId r:id="rId21"/>
  </p:notesMasterIdLst>
  <p:handoutMasterIdLst>
    <p:handoutMasterId r:id="rId22"/>
  </p:handoutMasterIdLst>
  <p:sldIdLst>
    <p:sldId id="283" r:id="rId9"/>
    <p:sldId id="314" r:id="rId10"/>
    <p:sldId id="602" r:id="rId11"/>
    <p:sldId id="545" r:id="rId12"/>
    <p:sldId id="1362" r:id="rId13"/>
    <p:sldId id="1351" r:id="rId14"/>
    <p:sldId id="1363" r:id="rId15"/>
    <p:sldId id="1366" r:id="rId16"/>
    <p:sldId id="1361" r:id="rId17"/>
    <p:sldId id="1364" r:id="rId18"/>
    <p:sldId id="1365" r:id="rId19"/>
    <p:sldId id="612" r:id="rId20"/>
  </p:sldIdLst>
  <p:sldSz cx="12192000" cy="68580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0" userDrawn="1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si Kurki-Miettinen" initials="KK" lastIdx="39" clrIdx="0">
    <p:extLst>
      <p:ext uri="{19B8F6BF-5375-455C-9EA6-DF929625EA0E}">
        <p15:presenceInfo xmlns:p15="http://schemas.microsoft.com/office/powerpoint/2012/main" userId="S::kirsi.kurki-miettinen@jnfoundation.fi::cb392308-7b2d-4b85-bd70-9a413bf84641" providerId="AD"/>
      </p:ext>
    </p:extLst>
  </p:cmAuthor>
  <p:cmAuthor id="2" name="Tuula Putkinen" initials="TP" lastIdx="8" clrIdx="1">
    <p:extLst>
      <p:ext uri="{19B8F6BF-5375-455C-9EA6-DF929625EA0E}">
        <p15:presenceInfo xmlns:p15="http://schemas.microsoft.com/office/powerpoint/2012/main" userId="S::tuula.putkinen@jnfoundation.fi::c99c2340-4f43-4c7c-8a9d-59b11150e968" providerId="AD"/>
      </p:ext>
    </p:extLst>
  </p:cmAuthor>
  <p:cmAuthor id="3" name="Kati Lomma-Ketonen" initials="KL" lastIdx="1" clrIdx="2">
    <p:extLst>
      <p:ext uri="{19B8F6BF-5375-455C-9EA6-DF929625EA0E}">
        <p15:presenceInfo xmlns:p15="http://schemas.microsoft.com/office/powerpoint/2012/main" userId="8a8b01206afb6321" providerId="Windows Live"/>
      </p:ext>
    </p:extLst>
  </p:cmAuthor>
  <p:cmAuthor id="4" name="Helmi Pörhölä" initials="HP" lastIdx="3" clrIdx="3">
    <p:extLst>
      <p:ext uri="{19B8F6BF-5375-455C-9EA6-DF929625EA0E}">
        <p15:presenceInfo xmlns:p15="http://schemas.microsoft.com/office/powerpoint/2012/main" userId="S::helmi.porhola@jnfoundation.fi::399c89df-3701-4e2a-a2fb-7e28602232de" providerId="AD"/>
      </p:ext>
    </p:extLst>
  </p:cmAuthor>
  <p:cmAuthor id="5" name="Kiira Suoranta" initials="KS" lastIdx="1" clrIdx="4">
    <p:extLst>
      <p:ext uri="{19B8F6BF-5375-455C-9EA6-DF929625EA0E}">
        <p15:presenceInfo xmlns:p15="http://schemas.microsoft.com/office/powerpoint/2012/main" userId="S::kiira.suoranta@jnfoundation.fi::12fc76b2-56cc-4afb-a08e-f050028c9e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D77"/>
    <a:srgbClr val="332C54"/>
    <a:srgbClr val="03A8F0"/>
    <a:srgbClr val="1E2E1C"/>
    <a:srgbClr val="1B301B"/>
    <a:srgbClr val="015266"/>
    <a:srgbClr val="01526B"/>
    <a:srgbClr val="F00321"/>
    <a:srgbClr val="147B00"/>
    <a:srgbClr val="B5D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79F1D-E35D-405C-A1F4-165BAF8EEDA3}" v="1" dt="2023-04-25T07:13:09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57" autoAdjust="0"/>
  </p:normalViewPr>
  <p:slideViewPr>
    <p:cSldViewPr snapToGrid="0" snapToObjects="1">
      <p:cViewPr varScale="1">
        <p:scale>
          <a:sx n="62" d="100"/>
          <a:sy n="62" d="100"/>
        </p:scale>
        <p:origin x="868" y="48"/>
      </p:cViewPr>
      <p:guideLst>
        <p:guide pos="370"/>
        <p:guide orient="horz" pos="4020"/>
        <p:guide orient="horz" pos="102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22" d="100"/>
          <a:sy n="122" d="100"/>
        </p:scale>
        <p:origin x="38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AB824D-54F5-A84A-A289-3A14E1A18AD2}" type="datetimeFigureOut">
              <a:rPr lang="en-US"/>
              <a:pPr>
                <a:defRPr/>
              </a:pPr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547124-3C29-5545-85D3-5E599F4E7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27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63698B-8336-1A49-A6FA-904C7A61D4C4}" type="datetimeFigureOut">
              <a:rPr lang="en-US"/>
              <a:pPr>
                <a:defRPr/>
              </a:pPr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E24D10-2991-434C-BC75-EF0371F8D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6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E24D10-2991-434C-BC75-EF0371F8D1C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5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20D9-3D5C-9542-A615-8215D6B711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20D9-3D5C-9542-A615-8215D6B711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8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19D7-D17C-EF4B-A19D-ECE2FD50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1174866" cy="5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6A62A-5047-F641-9384-88006794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C3494-3781-457D-92DC-A82AD4E8B359}" type="datetime1">
              <a:rPr lang="fi-FI" smtClean="0"/>
              <a:t>25.4.2023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D10F1-A471-124F-9AC8-0DA5E7FA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B0398-80A1-2A4F-B58C-5D937D06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19EFBD-CC32-5245-8226-4CC951A82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709" y="1511559"/>
            <a:ext cx="11174866" cy="4441372"/>
          </a:xfrm>
        </p:spPr>
        <p:txBody>
          <a:bodyPr/>
          <a:lstStyle>
            <a:lvl1pPr>
              <a:defRPr sz="2400">
                <a:latin typeface="Poppins" pitchFamily="2" charset="77"/>
                <a:cs typeface="Poppins" pitchFamily="2" charset="77"/>
              </a:defRPr>
            </a:lvl1pPr>
            <a:lvl2pPr>
              <a:defRPr sz="2000">
                <a:latin typeface="Poppins" pitchFamily="2" charset="77"/>
                <a:cs typeface="Poppins" pitchFamily="2" charset="77"/>
              </a:defRPr>
            </a:lvl2pPr>
            <a:lvl3pPr>
              <a:defRPr sz="1800">
                <a:latin typeface="Poppins" pitchFamily="2" charset="77"/>
                <a:cs typeface="Poppins" pitchFamily="2" charset="77"/>
              </a:defRPr>
            </a:lvl3pPr>
            <a:lvl4pPr>
              <a:defRPr sz="1600">
                <a:latin typeface="Poppins" pitchFamily="2" charset="77"/>
                <a:cs typeface="Poppins" pitchFamily="2" charset="77"/>
              </a:defRPr>
            </a:lvl4pPr>
            <a:lvl5pPr>
              <a:defRPr sz="16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377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C051ED-DC05-4647-A86E-63995C473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2575034"/>
            <a:ext cx="12187066" cy="428296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61ED99DC-380F-4F8E-9138-B9CFAABBB9E7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8886209" cy="5315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8BAA58-02F8-DD48-8D10-C3E94F65A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9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257" y="5956388"/>
            <a:ext cx="3939485" cy="33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594" y="4553574"/>
            <a:ext cx="1886325" cy="18955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D7ABB-9932-594B-84BD-3399901CC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4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7709" y="1588167"/>
            <a:ext cx="5284593" cy="4523383"/>
          </a:xfrm>
        </p:spPr>
        <p:txBody>
          <a:bodyPr rIns="0"/>
          <a:lstStyle>
            <a:lvl1pPr marL="182563" indent="-182563"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/>
              <a:defRPr sz="2000" b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 marL="742950" indent="-285750">
              <a:buFont typeface="Arial" charset="0"/>
              <a:buChar char="•"/>
              <a:defRPr sz="1800" baseline="0">
                <a:latin typeface="Poppins" pitchFamily="2" charset="77"/>
                <a:ea typeface="Trebuchet MS" charset="0"/>
                <a:cs typeface="Poppins" pitchFamily="2" charset="77"/>
              </a:defRPr>
            </a:lvl2pPr>
            <a:lvl3pPr>
              <a:defRPr sz="1600">
                <a:latin typeface="Poppins" pitchFamily="2" charset="77"/>
                <a:cs typeface="Poppins" pitchFamily="2" charset="77"/>
              </a:defRPr>
            </a:lvl3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119812" y="0"/>
            <a:ext cx="6072188" cy="6858000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Drag picture to placeholder or click icon to add</a:t>
            </a:r>
            <a:endParaRPr lang="en-US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E633419-90FE-4CF6-B710-A0A908578309}" type="datetime1">
              <a:rPr lang="fi-FI" smtClean="0"/>
              <a:t>25.4.2023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D8008E5-A4EE-3242-B97B-163220CEF3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7709" y="365126"/>
            <a:ext cx="5284593" cy="92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x-none" dirty="0" err="1"/>
              <a:t>Click</a:t>
            </a:r>
            <a:r>
              <a:rPr lang="fi-FI" altLang="x-none" dirty="0"/>
              <a:t> to </a:t>
            </a:r>
            <a:r>
              <a:rPr lang="fi-FI" altLang="x-none" dirty="0" err="1"/>
              <a:t>edit</a:t>
            </a:r>
            <a:r>
              <a:rPr lang="fi-FI" altLang="x-none" dirty="0"/>
              <a:t> Master </a:t>
            </a:r>
            <a:r>
              <a:rPr lang="fi-FI" altLang="x-none" dirty="0" err="1"/>
              <a:t>title</a:t>
            </a:r>
            <a:r>
              <a:rPr lang="fi-FI" altLang="x-none" dirty="0"/>
              <a:t> </a:t>
            </a:r>
            <a:r>
              <a:rPr lang="fi-FI" altLang="x-none" dirty="0" err="1"/>
              <a:t>style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447190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119812" y="0"/>
            <a:ext cx="6072188" cy="4831882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Drag </a:t>
            </a:r>
            <a:r>
              <a:rPr lang="fi-FI" noProof="0" err="1"/>
              <a:t>picture</a:t>
            </a:r>
            <a:r>
              <a:rPr lang="fi-FI" noProof="0"/>
              <a:t> to </a:t>
            </a:r>
            <a:r>
              <a:rPr lang="fi-FI" noProof="0" err="1"/>
              <a:t>placeholder</a:t>
            </a:r>
            <a:r>
              <a:rPr lang="fi-FI" noProof="0"/>
              <a:t> </a:t>
            </a:r>
            <a:r>
              <a:rPr lang="fi-FI" noProof="0" err="1"/>
              <a:t>or</a:t>
            </a:r>
            <a:r>
              <a:rPr lang="fi-FI" noProof="0"/>
              <a:t> </a:t>
            </a:r>
            <a:r>
              <a:rPr lang="fi-FI" noProof="0" err="1"/>
              <a:t>click</a:t>
            </a:r>
            <a:r>
              <a:rPr lang="fi-FI" noProof="0"/>
              <a:t> </a:t>
            </a:r>
            <a:r>
              <a:rPr lang="fi-FI" noProof="0" err="1"/>
              <a:t>icon</a:t>
            </a:r>
            <a:r>
              <a:rPr lang="fi-FI" noProof="0"/>
              <a:t> to </a:t>
            </a:r>
            <a:r>
              <a:rPr lang="fi-FI" noProof="0" err="1"/>
              <a:t>add</a:t>
            </a:r>
            <a:endParaRPr lang="en-US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1332C20-ABF7-4988-BD3D-A2853FA5B6EA}" type="datetime1">
              <a:rPr lang="fi-FI" smtClean="0"/>
              <a:t>25.4.2023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D8008E5-A4EE-3242-B97B-163220CEF3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7709" y="1318030"/>
            <a:ext cx="5284593" cy="92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altLang="x-none" dirty="0" err="1"/>
              <a:t>Click</a:t>
            </a:r>
            <a:r>
              <a:rPr lang="fi-FI" altLang="x-none" dirty="0"/>
              <a:t> to </a:t>
            </a:r>
            <a:r>
              <a:rPr lang="fi-FI" altLang="x-none" dirty="0" err="1"/>
              <a:t>edit</a:t>
            </a:r>
            <a:r>
              <a:rPr lang="fi-FI" altLang="x-none" dirty="0"/>
              <a:t> Master </a:t>
            </a:r>
            <a:r>
              <a:rPr lang="fi-FI" altLang="x-none" dirty="0" err="1"/>
              <a:t>title</a:t>
            </a:r>
            <a:r>
              <a:rPr lang="fi-FI" altLang="x-none" dirty="0"/>
              <a:t> </a:t>
            </a:r>
            <a:r>
              <a:rPr lang="fi-FI" altLang="x-none" dirty="0" err="1"/>
              <a:t>style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85461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CA1DC87-CCAF-4C37-BA82-450133EB971C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1174866" cy="5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2237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32668E-0272-C647-B612-BBE177562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12187066" cy="187933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64869CAA-DD5B-498C-B600-B7A778468753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8886209" cy="53152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4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icture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13817AF1-6388-4BE3-957E-9502E27110B7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1174866" cy="53152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CF82DB8-BFAE-2846-9B13-F846328C5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64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18E9B8AD-2109-4682-8078-A742A979D927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1174866" cy="5315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6B2A288-9283-144D-B47C-65239D16E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37709" y="638880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DE26C2A-DBF8-4750-873D-BC738D185EC2}" type="datetime1">
              <a:rPr lang="fi-FI" smtClean="0"/>
              <a:t>25.4.2023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92661-C635-DC47-8FCA-6B770EB9B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000" y="-1"/>
            <a:ext cx="12288000" cy="691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1FDF55-6B4A-1748-BADD-47939822F1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197" y="2017965"/>
            <a:ext cx="5707606" cy="25912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09966" y="4381963"/>
            <a:ext cx="7297159" cy="1876794"/>
          </a:xfrm>
        </p:spPr>
        <p:txBody>
          <a:bodyPr lIns="0" tIns="0" rIns="0" anchor="t" anchorCtr="0">
            <a:noAutofit/>
          </a:bodyPr>
          <a:lstStyle>
            <a:lvl1pPr algn="ctr">
              <a:defRPr sz="26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0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7709" y="1671783"/>
            <a:ext cx="8925887" cy="3722254"/>
          </a:xfrm>
        </p:spPr>
        <p:txBody>
          <a:bodyPr rIns="0"/>
          <a:lstStyle>
            <a:lvl1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tabLst/>
              <a:defRPr sz="22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 marL="7429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  <a:defRPr sz="1800" b="0" i="0" baseline="0">
                <a:latin typeface="Poppins" pitchFamily="2" charset="77"/>
                <a:ea typeface="Trebuchet MS" charset="0"/>
                <a:cs typeface="Poppins" pitchFamily="2" charset="77"/>
              </a:defRPr>
            </a:lvl2pPr>
            <a:lvl3pPr>
              <a:spcBef>
                <a:spcPts val="200"/>
              </a:spcBef>
              <a:spcAft>
                <a:spcPts val="1000"/>
              </a:spcAft>
              <a:defRPr sz="1800" b="0" i="0">
                <a:latin typeface="Poppins" pitchFamily="2" charset="77"/>
                <a:cs typeface="Poppins" pitchFamily="2" charset="77"/>
              </a:defRPr>
            </a:lvl3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66788E1F-F8B9-4DD5-BB26-85DA18E1DFA1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757E55-50FF-1140-B686-18EE7DEBF2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7709" y="365126"/>
            <a:ext cx="8925887" cy="5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x-none" dirty="0" err="1"/>
              <a:t>Click</a:t>
            </a:r>
            <a:r>
              <a:rPr lang="fi-FI" altLang="x-none" dirty="0"/>
              <a:t> to </a:t>
            </a:r>
            <a:r>
              <a:rPr lang="fi-FI" altLang="x-none" dirty="0" err="1"/>
              <a:t>edit</a:t>
            </a:r>
            <a:r>
              <a:rPr lang="fi-FI" altLang="x-none" dirty="0"/>
              <a:t> Master </a:t>
            </a:r>
            <a:r>
              <a:rPr lang="fi-FI" altLang="x-none" dirty="0" err="1"/>
              <a:t>title</a:t>
            </a:r>
            <a:r>
              <a:rPr lang="fi-FI" altLang="x-none" dirty="0"/>
              <a:t> </a:t>
            </a:r>
            <a:r>
              <a:rPr lang="fi-FI" altLang="x-none" dirty="0" err="1"/>
              <a:t>style</a:t>
            </a:r>
            <a:endParaRPr lang="en-US" altLang="x-none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63E1C7A-266F-492A-AA0C-C3F3034DE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326" y="365126"/>
            <a:ext cx="964659" cy="96465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4FF11D0-6690-184C-87B5-667063265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5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37709" y="638880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84FFB20-14EB-4523-9680-14F8F1AC9722}" type="datetime1">
              <a:rPr lang="fi-FI" smtClean="0"/>
              <a:t>25.4.2023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92661-C635-DC47-8FCA-6B770EB9B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316" y="-1"/>
            <a:ext cx="12276632" cy="6912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47421" y="4381963"/>
            <a:ext cx="7297159" cy="1876794"/>
          </a:xfrm>
        </p:spPr>
        <p:txBody>
          <a:bodyPr lIns="0" tIns="0" rIns="0" anchor="t" anchorCtr="0">
            <a:noAutofit/>
          </a:bodyPr>
          <a:lstStyle>
            <a:lvl1pPr algn="ctr">
              <a:defRPr sz="26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31C4A3-98CA-754B-A7A8-870C369BD0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4379" y="1499821"/>
            <a:ext cx="542324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692661-C635-DC47-8FCA-6B770EB9B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4" y="0"/>
            <a:ext cx="12221492" cy="687737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ECC524F-94B5-B147-A9CF-C595C796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15" y="1923338"/>
            <a:ext cx="10515600" cy="531520"/>
          </a:xfrm>
        </p:spPr>
        <p:txBody>
          <a:bodyPr/>
          <a:lstStyle>
            <a:lvl1pPr algn="ctr">
              <a:defRPr lang="fi-FI" sz="4000" b="1" i="0" kern="1200" dirty="0">
                <a:solidFill>
                  <a:schemeClr val="bg1"/>
                </a:solidFill>
                <a:latin typeface="Poppins Black" pitchFamily="2" charset="77"/>
                <a:ea typeface="Poppins Black" pitchFamily="2" charset="77"/>
                <a:cs typeface="Poppins Black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373DCB-E19A-A846-AD88-D784CF19B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0A22E-9E46-174C-9BBE-8F74C13D9A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5175" y="5403979"/>
            <a:ext cx="251613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35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692661-C635-DC47-8FCA-6B770EB9B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4" y="0"/>
            <a:ext cx="12221492" cy="687737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373DCB-E19A-A846-AD88-D784CF19B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6F4D51-1E66-5B4B-9FC6-2A8CFE2E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737358"/>
            <a:ext cx="10515600" cy="531520"/>
          </a:xfrm>
        </p:spPr>
        <p:txBody>
          <a:bodyPr/>
          <a:lstStyle>
            <a:lvl1pPr algn="ctr">
              <a:defRPr lang="en-US" sz="4000" b="1" i="0" kern="1200" dirty="0" smtClean="0">
                <a:solidFill>
                  <a:schemeClr val="bg1"/>
                </a:solidFill>
                <a:latin typeface="Poppins Black" pitchFamily="2" charset="77"/>
                <a:ea typeface="Poppins Black" pitchFamily="2" charset="77"/>
                <a:cs typeface="Poppins Black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515A6E-FD2B-E243-8994-999E136B54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5509" y="1620955"/>
            <a:ext cx="9000000" cy="195964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564D3C-7365-6142-A7F1-CF2F26B12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5175" y="5403979"/>
            <a:ext cx="251613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52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C051ED-DC05-4647-A86E-63995C473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4112262"/>
            <a:ext cx="12187066" cy="2745738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B76A7834-2DC5-46D0-B5E0-A03541AC35DB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1360377" cy="53152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1C2189-3DD0-2D48-ABE3-489733EFEF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5175" y="5403979"/>
            <a:ext cx="251613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27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1CDF5514-0AA0-4579-8A27-A4F714EAF329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1174866" cy="5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6397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32668E-0272-C647-B612-BBE177562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12187066" cy="187933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BD17F1EF-ABE6-40DC-B7E9-F498161871FD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8886209" cy="53152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8324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513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3FCF0-903E-A946-B69E-60A811765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4469363"/>
            <a:ext cx="12187066" cy="238863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A89C69DA-EF4E-4AFA-9761-CC2B42346EFC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8886209" cy="5315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6070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icture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211F9C5-C002-49A5-BE13-B7054B05A696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1174866" cy="53152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5129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0069721-0E36-43DD-9AF2-B22355827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1612E-25FA-495F-9E7A-A0FB02DFB2F8}" type="datetime1">
              <a:rPr lang="fi-FI" smtClean="0"/>
              <a:t>25.4.2023</a:t>
            </a:fld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79CAE18-DB50-4791-BBD1-75955EDF2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C8052EB-9536-48C9-B7DF-DCFF3779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CD79821-8384-4A48-AC8C-0B085C34F920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1174866" cy="5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58F64D-C561-E543-B2C6-ECCF323E2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33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304F-90A9-447E-A64C-03D2D55A7B5D}" type="datetime1">
              <a:rPr lang="fi-FI" smtClean="0"/>
              <a:t>25.4.2023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051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19" y="1835151"/>
            <a:ext cx="8978900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90" indent="-455989">
              <a:spcAft>
                <a:spcPts val="8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719649" indent="-239178">
              <a:spcAft>
                <a:spcPts val="800"/>
              </a:spcAft>
              <a:defRPr b="0" i="0" cap="none"/>
            </a:lvl2pPr>
            <a:lvl3pPr marL="1055974">
              <a:spcAft>
                <a:spcPts val="800"/>
              </a:spcAft>
              <a:defRPr b="0" i="0" cap="none"/>
            </a:lvl3pPr>
            <a:lvl4pPr marL="1343966">
              <a:spcAft>
                <a:spcPts val="800"/>
              </a:spcAft>
              <a:defRPr b="0" i="0" cap="none"/>
            </a:lvl4pPr>
            <a:lvl5pPr marL="1631959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93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20" y="1835151"/>
            <a:ext cx="440896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90" indent="-455989">
              <a:spcAft>
                <a:spcPts val="8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719649" indent="-239178">
              <a:spcAft>
                <a:spcPts val="800"/>
              </a:spcAft>
              <a:defRPr b="0" i="0" cap="none"/>
            </a:lvl2pPr>
            <a:lvl3pPr marL="1055974">
              <a:spcAft>
                <a:spcPts val="800"/>
              </a:spcAft>
              <a:defRPr b="0" i="0" cap="none"/>
            </a:lvl3pPr>
            <a:lvl4pPr marL="1343966">
              <a:spcAft>
                <a:spcPts val="800"/>
              </a:spcAft>
              <a:defRPr b="0" i="0" cap="none"/>
            </a:lvl4pPr>
            <a:lvl5pPr marL="1631959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13963" y="1835151"/>
            <a:ext cx="4249856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90" indent="-457189">
              <a:spcAft>
                <a:spcPts val="8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719649" indent="-239178">
              <a:spcAft>
                <a:spcPts val="800"/>
              </a:spcAft>
              <a:defRPr b="0" i="0" cap="none"/>
            </a:lvl2pPr>
            <a:lvl3pPr marL="1055974">
              <a:spcAft>
                <a:spcPts val="800"/>
              </a:spcAft>
              <a:defRPr b="0" i="0" cap="none"/>
            </a:lvl3pPr>
            <a:lvl4pPr marL="1343966">
              <a:spcAft>
                <a:spcPts val="800"/>
              </a:spcAft>
              <a:defRPr b="0" i="0" cap="none"/>
            </a:lvl4pPr>
            <a:lvl5pPr marL="1631959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549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3231" y="2402541"/>
            <a:ext cx="10788284" cy="321154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01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03231" y="3008306"/>
            <a:ext cx="10788284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076" y="1471828"/>
            <a:ext cx="902480" cy="12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97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719982" indent="-239994">
              <a:lnSpc>
                <a:spcPts val="2933"/>
              </a:lnSpc>
              <a:buSzPct val="90000"/>
              <a:buFont typeface="Lucida Grande"/>
              <a:buChar char="-"/>
              <a:defRPr sz="2267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79881" y="3760615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62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ChangeAspect="1"/>
          </p:cNvSpPr>
          <p:nvPr userDrawn="1"/>
        </p:nvSpPr>
        <p:spPr bwMode="auto">
          <a:xfrm>
            <a:off x="10887581" y="0"/>
            <a:ext cx="1304878" cy="6858000"/>
          </a:xfrm>
          <a:custGeom>
            <a:avLst/>
            <a:gdLst>
              <a:gd name="T0" fmla="*/ 0 w 2700"/>
              <a:gd name="T1" fmla="*/ 34 h 14300"/>
              <a:gd name="T2" fmla="*/ 440 w 2700"/>
              <a:gd name="T3" fmla="*/ 301 h 14300"/>
              <a:gd name="T4" fmla="*/ 440 w 2700"/>
              <a:gd name="T5" fmla="*/ 606 h 14300"/>
              <a:gd name="T6" fmla="*/ 0 w 2700"/>
              <a:gd name="T7" fmla="*/ 873 h 14300"/>
              <a:gd name="T8" fmla="*/ 440 w 2700"/>
              <a:gd name="T9" fmla="*/ 1140 h 14300"/>
              <a:gd name="T10" fmla="*/ 440 w 2700"/>
              <a:gd name="T11" fmla="*/ 1445 h 14300"/>
              <a:gd name="T12" fmla="*/ 0 w 2700"/>
              <a:gd name="T13" fmla="*/ 1710 h 14300"/>
              <a:gd name="T14" fmla="*/ 440 w 2700"/>
              <a:gd name="T15" fmla="*/ 1977 h 14300"/>
              <a:gd name="T16" fmla="*/ 440 w 2700"/>
              <a:gd name="T17" fmla="*/ 2282 h 14300"/>
              <a:gd name="T18" fmla="*/ 0 w 2700"/>
              <a:gd name="T19" fmla="*/ 2548 h 14300"/>
              <a:gd name="T20" fmla="*/ 440 w 2700"/>
              <a:gd name="T21" fmla="*/ 2815 h 14300"/>
              <a:gd name="T22" fmla="*/ 440 w 2700"/>
              <a:gd name="T23" fmla="*/ 3120 h 14300"/>
              <a:gd name="T24" fmla="*/ 0 w 2700"/>
              <a:gd name="T25" fmla="*/ 3387 h 14300"/>
              <a:gd name="T26" fmla="*/ 440 w 2700"/>
              <a:gd name="T27" fmla="*/ 3654 h 14300"/>
              <a:gd name="T28" fmla="*/ 440 w 2700"/>
              <a:gd name="T29" fmla="*/ 3959 h 14300"/>
              <a:gd name="T30" fmla="*/ 0 w 2700"/>
              <a:gd name="T31" fmla="*/ 4226 h 14300"/>
              <a:gd name="T32" fmla="*/ 440 w 2700"/>
              <a:gd name="T33" fmla="*/ 4493 h 14300"/>
              <a:gd name="T34" fmla="*/ 440 w 2700"/>
              <a:gd name="T35" fmla="*/ 4798 h 14300"/>
              <a:gd name="T36" fmla="*/ 0 w 2700"/>
              <a:gd name="T37" fmla="*/ 5066 h 14300"/>
              <a:gd name="T38" fmla="*/ 440 w 2700"/>
              <a:gd name="T39" fmla="*/ 5333 h 14300"/>
              <a:gd name="T40" fmla="*/ 440 w 2700"/>
              <a:gd name="T41" fmla="*/ 5638 h 14300"/>
              <a:gd name="T42" fmla="*/ 0 w 2700"/>
              <a:gd name="T43" fmla="*/ 5904 h 14300"/>
              <a:gd name="T44" fmla="*/ 440 w 2700"/>
              <a:gd name="T45" fmla="*/ 6172 h 14300"/>
              <a:gd name="T46" fmla="*/ 440 w 2700"/>
              <a:gd name="T47" fmla="*/ 6476 h 14300"/>
              <a:gd name="T48" fmla="*/ 0 w 2700"/>
              <a:gd name="T49" fmla="*/ 6741 h 14300"/>
              <a:gd name="T50" fmla="*/ 440 w 2700"/>
              <a:gd name="T51" fmla="*/ 7008 h 14300"/>
              <a:gd name="T52" fmla="*/ 440 w 2700"/>
              <a:gd name="T53" fmla="*/ 7313 h 14300"/>
              <a:gd name="T54" fmla="*/ 0 w 2700"/>
              <a:gd name="T55" fmla="*/ 7580 h 14300"/>
              <a:gd name="T56" fmla="*/ 440 w 2700"/>
              <a:gd name="T57" fmla="*/ 7847 h 14300"/>
              <a:gd name="T58" fmla="*/ 440 w 2700"/>
              <a:gd name="T59" fmla="*/ 8152 h 14300"/>
              <a:gd name="T60" fmla="*/ 0 w 2700"/>
              <a:gd name="T61" fmla="*/ 8419 h 14300"/>
              <a:gd name="T62" fmla="*/ 440 w 2700"/>
              <a:gd name="T63" fmla="*/ 8686 h 14300"/>
              <a:gd name="T64" fmla="*/ 440 w 2700"/>
              <a:gd name="T65" fmla="*/ 8991 h 14300"/>
              <a:gd name="T66" fmla="*/ 0 w 2700"/>
              <a:gd name="T67" fmla="*/ 9257 h 14300"/>
              <a:gd name="T68" fmla="*/ 440 w 2700"/>
              <a:gd name="T69" fmla="*/ 9525 h 14300"/>
              <a:gd name="T70" fmla="*/ 543 w 2700"/>
              <a:gd name="T71" fmla="*/ 9707 h 14300"/>
              <a:gd name="T72" fmla="*/ 92 w 2700"/>
              <a:gd name="T73" fmla="*/ 9979 h 14300"/>
              <a:gd name="T74" fmla="*/ 101 w 2700"/>
              <a:gd name="T75" fmla="*/ 10277 h 14300"/>
              <a:gd name="T76" fmla="*/ 543 w 2700"/>
              <a:gd name="T77" fmla="*/ 10547 h 14300"/>
              <a:gd name="T78" fmla="*/ 96 w 2700"/>
              <a:gd name="T79" fmla="*/ 10817 h 14300"/>
              <a:gd name="T80" fmla="*/ 101 w 2700"/>
              <a:gd name="T81" fmla="*/ 11116 h 14300"/>
              <a:gd name="T82" fmla="*/ 543 w 2700"/>
              <a:gd name="T83" fmla="*/ 11385 h 14300"/>
              <a:gd name="T84" fmla="*/ 96 w 2700"/>
              <a:gd name="T85" fmla="*/ 11655 h 14300"/>
              <a:gd name="T86" fmla="*/ 101 w 2700"/>
              <a:gd name="T87" fmla="*/ 11953 h 14300"/>
              <a:gd name="T88" fmla="*/ 543 w 2700"/>
              <a:gd name="T89" fmla="*/ 12222 h 14300"/>
              <a:gd name="T90" fmla="*/ 96 w 2700"/>
              <a:gd name="T91" fmla="*/ 12493 h 14300"/>
              <a:gd name="T92" fmla="*/ 101 w 2700"/>
              <a:gd name="T93" fmla="*/ 12792 h 14300"/>
              <a:gd name="T94" fmla="*/ 543 w 2700"/>
              <a:gd name="T95" fmla="*/ 13061 h 14300"/>
              <a:gd name="T96" fmla="*/ 96 w 2700"/>
              <a:gd name="T97" fmla="*/ 13331 h 14300"/>
              <a:gd name="T98" fmla="*/ 101 w 2700"/>
              <a:gd name="T99" fmla="*/ 13631 h 14300"/>
              <a:gd name="T100" fmla="*/ 543 w 2700"/>
              <a:gd name="T101" fmla="*/ 13900 h 14300"/>
              <a:gd name="T102" fmla="*/ 96 w 2700"/>
              <a:gd name="T103" fmla="*/ 14170 h 14300"/>
              <a:gd name="T104" fmla="*/ 2700 w 2700"/>
              <a:gd name="T105" fmla="*/ 14300 h 14300"/>
              <a:gd name="T106" fmla="*/ 3 w 2700"/>
              <a:gd name="T107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DBB9-7B47-464E-B767-7B0563B94F78}" type="datetime1">
              <a:rPr lang="fi-FI" smtClean="0"/>
              <a:t>25.4.2023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8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BC94-B2C5-4363-BA99-4EAFEF2499ED}" type="datetime1">
              <a:rPr lang="fi-FI" smtClean="0"/>
              <a:t>25.4.2023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74438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white">
          <a:xfrm>
            <a:off x="0" y="0"/>
            <a:ext cx="9393678" cy="6858000"/>
          </a:xfrm>
          <a:custGeom>
            <a:avLst/>
            <a:gdLst>
              <a:gd name="T0" fmla="*/ 5214 w 19559"/>
              <a:gd name="T1" fmla="*/ 14300 h 14300"/>
              <a:gd name="T2" fmla="*/ 5647 w 19559"/>
              <a:gd name="T3" fmla="*/ 13565 h 14300"/>
              <a:gd name="T4" fmla="*/ 7162 w 19559"/>
              <a:gd name="T5" fmla="*/ 12686 h 14300"/>
              <a:gd name="T6" fmla="*/ 8041 w 19559"/>
              <a:gd name="T7" fmla="*/ 11171 h 14300"/>
              <a:gd name="T8" fmla="*/ 9556 w 19559"/>
              <a:gd name="T9" fmla="*/ 10292 h 14300"/>
              <a:gd name="T10" fmla="*/ 10435 w 19559"/>
              <a:gd name="T11" fmla="*/ 8777 h 14300"/>
              <a:gd name="T12" fmla="*/ 11951 w 19559"/>
              <a:gd name="T13" fmla="*/ 7898 h 14300"/>
              <a:gd name="T14" fmla="*/ 12830 w 19559"/>
              <a:gd name="T15" fmla="*/ 6382 h 14300"/>
              <a:gd name="T16" fmla="*/ 14345 w 19559"/>
              <a:gd name="T17" fmla="*/ 5503 h 14300"/>
              <a:gd name="T18" fmla="*/ 15224 w 19559"/>
              <a:gd name="T19" fmla="*/ 3988 h 14300"/>
              <a:gd name="T20" fmla="*/ 16739 w 19559"/>
              <a:gd name="T21" fmla="*/ 3109 h 14300"/>
              <a:gd name="T22" fmla="*/ 17618 w 19559"/>
              <a:gd name="T23" fmla="*/ 1594 h 14300"/>
              <a:gd name="T24" fmla="*/ 19132 w 19559"/>
              <a:gd name="T25" fmla="*/ 716 h 14300"/>
              <a:gd name="T26" fmla="*/ 19559 w 19559"/>
              <a:gd name="T27" fmla="*/ 0 h 14300"/>
              <a:gd name="T28" fmla="*/ 0 w 19559"/>
              <a:gd name="T29" fmla="*/ 0 h 14300"/>
              <a:gd name="T30" fmla="*/ 0 w 19559"/>
              <a:gd name="T31" fmla="*/ 14300 h 14300"/>
              <a:gd name="T32" fmla="*/ 5214 w 19559"/>
              <a:gd name="T33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97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667"/>
              </a:lnSpc>
              <a:defRPr sz="2133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416" y="1783534"/>
            <a:ext cx="1493045" cy="2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8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32668E-0272-C647-B612-BBE177562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12187066" cy="187933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FAB50943-088A-44F7-B058-EDC84D0E0D75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8886209" cy="53152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6E19A5-3E1E-B546-8E7E-2A78D9FC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09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760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667"/>
              </a:lnSpc>
              <a:defRPr sz="2133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81" y="3744704"/>
            <a:ext cx="2883151" cy="15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42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667"/>
              </a:lnSpc>
              <a:defRPr sz="2133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2320987" y="2811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504" y="1181570"/>
            <a:ext cx="2178433" cy="37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52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84537" y="4332006"/>
            <a:ext cx="8041747" cy="122575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933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214" y="4332005"/>
            <a:ext cx="2364023" cy="12257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11333"/>
              </a:lnSpc>
              <a:spcAft>
                <a:spcPts val="0"/>
              </a:spcAft>
              <a:buNone/>
              <a:defRPr sz="113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51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719982" indent="-239994">
              <a:lnSpc>
                <a:spcPts val="2933"/>
              </a:lnSpc>
              <a:buSzPct val="90000"/>
              <a:buFont typeface="Lucida Grande"/>
              <a:buChar char="-"/>
              <a:defRPr sz="2267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79881" y="3760615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292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719982" indent="-239994">
              <a:lnSpc>
                <a:spcPts val="2933"/>
              </a:lnSpc>
              <a:buSzPct val="90000"/>
              <a:buFont typeface="Lucida Grande"/>
              <a:buChar char="-"/>
              <a:defRPr sz="2267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9881" y="3760615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5"/>
            <a:ext cx="1364691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8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6" y="0"/>
            <a:ext cx="6098116" cy="6858000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479988" indent="-239994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56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6" y="0"/>
            <a:ext cx="6098116" cy="6858000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479988" indent="-239994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5"/>
            <a:ext cx="1364691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15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3" y="417285"/>
            <a:ext cx="5520000" cy="2880000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2400"/>
              </a:lnSpc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479988" indent="-239994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93883" y="3531248"/>
            <a:ext cx="5520000" cy="2880000"/>
          </a:xfr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2400"/>
              </a:lnSpc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5"/>
            <a:ext cx="1364691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50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5688000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07549" y="5958176"/>
            <a:ext cx="8835003" cy="899825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ct val="100000"/>
              </a:lnSpc>
              <a:spcAft>
                <a:spcPts val="0"/>
              </a:spcAft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400" baseline="0"/>
            </a:lvl2pPr>
            <a:lvl3pPr marL="479988" indent="-239994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/>
              <a:t>Tähän lyhyt kuvateksti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463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1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0AD013B-2566-4409-ABBB-A88070F329D2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8886209" cy="53152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4B4A204-274B-BD4E-A4D9-402AC8C28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61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84919" y="1835151"/>
            <a:ext cx="8978900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9178" indent="-239178">
              <a:buFont typeface="Arial"/>
              <a:buChar char="•"/>
              <a:defRPr/>
            </a:lvl1pPr>
            <a:lvl2pPr marL="719982" indent="-239994">
              <a:buFont typeface="Lucida Grande"/>
              <a:buChar char="–"/>
              <a:defRPr/>
            </a:lvl2pPr>
            <a:lvl3pPr marL="1199970" indent="-239994">
              <a:buSzPct val="60000"/>
              <a:buFont typeface="Courier New"/>
              <a:buChar char="o"/>
              <a:defRPr/>
            </a:lvl3pPr>
            <a:lvl4pPr marL="1679958" indent="-239994">
              <a:buSzPct val="100000"/>
              <a:buFont typeface="Lucida Grande"/>
              <a:buChar char="–"/>
              <a:defRPr/>
            </a:lvl4pPr>
            <a:lvl5pPr marL="2159946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8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3FCF0-903E-A946-B69E-60A811765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4469363"/>
            <a:ext cx="12187066" cy="238863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2B3678B1-8EF3-4F96-B244-A292FE5FFE5F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8886209" cy="5315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8BC9D88-318E-9543-8F68-4D555A302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3FCF0-903E-A946-B69E-60A811765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4847433"/>
            <a:ext cx="12187066" cy="2010568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38DAF96-5D78-4C50-B937-8F1DC90D1AD0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8886209" cy="5315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14EC98-7C06-A248-B9B6-E9EBCA54C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58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325E9D-512C-A14C-8DEC-9ECB1FAB4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3376363"/>
            <a:ext cx="12187066" cy="348163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2C968AA-8C81-4BE0-A0B1-BC3472032584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896" y="1633488"/>
            <a:ext cx="8886209" cy="531520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14EC98-7C06-A248-B9B6-E9EBCA54C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3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325E9D-512C-A14C-8DEC-9ECB1FAB4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4185255"/>
            <a:ext cx="12187066" cy="267274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AF19AA69-B359-48C8-9D5F-41F64FEB10F7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896" y="636792"/>
            <a:ext cx="8886209" cy="531520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14EC98-7C06-A248-B9B6-E9EBCA54C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96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8.wmf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7709" y="365126"/>
            <a:ext cx="10515600" cy="5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x-none" dirty="0" err="1"/>
              <a:t>Click</a:t>
            </a:r>
            <a:r>
              <a:rPr lang="fi-FI" altLang="x-none" dirty="0"/>
              <a:t> to </a:t>
            </a:r>
            <a:r>
              <a:rPr lang="fi-FI" altLang="x-none" dirty="0" err="1"/>
              <a:t>edit</a:t>
            </a:r>
            <a:r>
              <a:rPr lang="fi-FI" altLang="x-none" dirty="0"/>
              <a:t> Master </a:t>
            </a:r>
            <a:r>
              <a:rPr lang="fi-FI" altLang="x-none" dirty="0" err="1"/>
              <a:t>title</a:t>
            </a:r>
            <a:r>
              <a:rPr lang="fi-FI" altLang="x-none" dirty="0"/>
              <a:t> </a:t>
            </a:r>
            <a:r>
              <a:rPr lang="fi-FI" altLang="x-none" dirty="0" err="1"/>
              <a:t>style</a:t>
            </a:r>
            <a:endParaRPr lang="en-US" altLang="x-non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7709" y="1825625"/>
            <a:ext cx="105156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1759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367FF2A5-3F65-4BAE-B529-7EA1967293C7}" type="datetime1">
              <a:rPr lang="fi-FI" smtClean="0"/>
              <a:t>25.4.2023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05" r:id="rId2"/>
    <p:sldLayoutId id="2147483919" r:id="rId3"/>
    <p:sldLayoutId id="2147483923" r:id="rId4"/>
    <p:sldLayoutId id="2147483934" r:id="rId5"/>
    <p:sldLayoutId id="2147483924" r:id="rId6"/>
    <p:sldLayoutId id="2147483925" r:id="rId7"/>
    <p:sldLayoutId id="2147484079" r:id="rId8"/>
    <p:sldLayoutId id="2147484192" r:id="rId9"/>
    <p:sldLayoutId id="2147483932" r:id="rId10"/>
    <p:sldLayoutId id="2147483908" r:id="rId11"/>
    <p:sldLayoutId id="2147483898" r:id="rId12"/>
    <p:sldLayoutId id="2147483933" r:id="rId13"/>
    <p:sldLayoutId id="2147483871" r:id="rId14"/>
    <p:sldLayoutId id="2147484165" r:id="rId15"/>
    <p:sldLayoutId id="2147484166" r:id="rId16"/>
    <p:sldLayoutId id="2147483926" r:id="rId17"/>
    <p:sldLayoutId id="2147483935" r:id="rId18"/>
    <p:sldLayoutId id="2147483891" r:id="rId19"/>
    <p:sldLayoutId id="2147483918" r:id="rId20"/>
    <p:sldLayoutId id="2147483920" r:id="rId21"/>
    <p:sldLayoutId id="2147483931" r:id="rId22"/>
    <p:sldLayoutId id="2147484078" r:id="rId23"/>
    <p:sldLayoutId id="2147483969" r:id="rId24"/>
    <p:sldLayoutId id="2147483970" r:id="rId25"/>
    <p:sldLayoutId id="2147484175" r:id="rId26"/>
    <p:sldLayoutId id="2147483972" r:id="rId27"/>
    <p:sldLayoutId id="2147483980" r:id="rId28"/>
    <p:sldLayoutId id="2147484234" r:id="rId29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i="0" kern="1200">
          <a:solidFill>
            <a:schemeClr val="bg2"/>
          </a:solidFill>
          <a:latin typeface="Poppins Black" pitchFamily="2" charset="77"/>
          <a:ea typeface="Poppins Black" pitchFamily="2" charset="77"/>
          <a:cs typeface="Poppins Black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charset="0"/>
          <a:ea typeface="Locator Bold" charset="0"/>
          <a:cs typeface="Locator Bold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charset="0"/>
          <a:ea typeface="Locator Bold" charset="0"/>
          <a:cs typeface="Locator Bold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charset="0"/>
          <a:ea typeface="Locator Bold" charset="0"/>
          <a:cs typeface="Locator Bold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charset="0"/>
          <a:ea typeface="Locator Bold" charset="0"/>
          <a:cs typeface="Locator Bold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charset="0"/>
          <a:ea typeface="Locator Bold" charset="0"/>
          <a:cs typeface="Locator Bold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charset="0"/>
          <a:ea typeface="Locator Bold" charset="0"/>
          <a:cs typeface="Locator Bold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charset="0"/>
          <a:ea typeface="Locator Bold" charset="0"/>
          <a:cs typeface="Locator Bold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charset="0"/>
          <a:ea typeface="Locator Bold" charset="0"/>
          <a:cs typeface="Locator Bold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bg2"/>
          </a:solidFill>
          <a:latin typeface="+mn-lt"/>
          <a:ea typeface="Trebuchet MS" panose="020B0603020202020204" pitchFamily="34" charset="0"/>
          <a:cs typeface="Trebuchet MS" panose="020B0603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Trebuchet MS" panose="020B0603020202020204" pitchFamily="34" charset="0"/>
          <a:cs typeface="Trebuchet MS" panose="020B0603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bg2"/>
          </a:solidFill>
          <a:latin typeface="+mn-lt"/>
          <a:ea typeface="Trebuchet MS" panose="020B0603020202020204" pitchFamily="34" charset="0"/>
          <a:cs typeface="Trebuchet MS" panose="020B0603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Locator Light" charset="0"/>
          <a:ea typeface="Locator Light" charset="0"/>
          <a:cs typeface="Locator Light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+mn-lt"/>
          <a:ea typeface="Trebuchet MS" panose="020B0603020202020204" pitchFamily="34" charset="0"/>
          <a:cs typeface="Trebuchet MS" panose="020B0603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5"/>
            <a:ext cx="8977843" cy="405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0" y="515211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2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09585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7061" indent="-237061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1199970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679958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100000"/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2159946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1" y="506415"/>
            <a:ext cx="9883936" cy="9985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5"/>
            <a:ext cx="8977843" cy="405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95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09585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None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191995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719982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199970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1679958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9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300">
                <a:solidFill>
                  <a:srgbClr val="000000"/>
                </a:solidFill>
              </a:defRPr>
            </a:lvl1pPr>
          </a:lstStyle>
          <a:p>
            <a:fld id="{1182CDC3-4D33-40DC-84FF-18D51138FD64}" type="datetime1">
              <a:rPr lang="fi-FI" smtClean="0"/>
              <a:t>25.4.2023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300">
                <a:solidFill>
                  <a:srgbClr val="000000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 b="1">
                <a:solidFill>
                  <a:srgbClr val="000000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76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1" y="506415"/>
            <a:ext cx="9883936" cy="9985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5"/>
            <a:ext cx="8977843" cy="405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8" r:id="rId3"/>
    <p:sldLayoutId id="2147484089" r:id="rId4"/>
  </p:sldLayoutIdLst>
  <p:hf hdr="0" ftr="0" dt="0"/>
  <p:txStyles>
    <p:titleStyle>
      <a:lvl1pPr algn="l" defTabSz="609585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None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191995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719982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199970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1679958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5"/>
            <a:ext cx="8977843" cy="405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0" y="515211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7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hf hdr="0" ftr="0" dt="0"/>
  <p:txStyles>
    <p:titleStyle>
      <a:lvl1pPr algn="l" defTabSz="609585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7061" indent="-237061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1199970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679958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100000"/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2159946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9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300">
                <a:solidFill>
                  <a:srgbClr val="000000"/>
                </a:solidFill>
              </a:defRPr>
            </a:lvl1pPr>
          </a:lstStyle>
          <a:p>
            <a:fld id="{6230DD9C-2710-4005-97E0-A2E2D8E98006}" type="datetime1">
              <a:rPr lang="fi-FI" smtClean="0"/>
              <a:t>25.4.2023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3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 b="1">
                <a:solidFill>
                  <a:srgbClr val="000000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598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20" r:id="rId2"/>
    <p:sldLayoutId id="214748413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5"/>
            <a:ext cx="8977843" cy="405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0" y="515211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9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</p:sldLayoutIdLst>
  <p:hf hdr="0" ftr="0" dt="0"/>
  <p:txStyles>
    <p:titleStyle>
      <a:lvl1pPr algn="l" defTabSz="609585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7061" indent="-237061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1199970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679958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100000"/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2159946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ameripaiva.fi/jarjesta/#custom-form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5.png"/><Relationship Id="rId4" Type="http://schemas.openxmlformats.org/officeDocument/2006/relationships/hyperlink" Target="https://itameripaiva.fi/jarjesta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alticseadaypartners" TargetMode="External"/><Relationship Id="rId13" Type="http://schemas.openxmlformats.org/officeDocument/2006/relationships/hyperlink" Target="itameripaiva.fi/ru/" TargetMode="External"/><Relationship Id="rId3" Type="http://schemas.openxmlformats.org/officeDocument/2006/relationships/hyperlink" Target="https://itameripaiva.fi/materiaalipankki/" TargetMode="External"/><Relationship Id="rId7" Type="http://schemas.openxmlformats.org/officeDocument/2006/relationships/hyperlink" Target="https://itameripaiva.fi/ilmoita-teko/" TargetMode="External"/><Relationship Id="rId12" Type="http://schemas.openxmlformats.org/officeDocument/2006/relationships/hyperlink" Target="l&#228;&#228;nemerep&#228;ev.ee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itameripaiva.fi/ilmoita-tapahtuma/" TargetMode="External"/><Relationship Id="rId11" Type="http://schemas.openxmlformats.org/officeDocument/2006/relationships/hyperlink" Target="&#246;stersj&#246;dagen.fi" TargetMode="External"/><Relationship Id="rId5" Type="http://schemas.openxmlformats.org/officeDocument/2006/relationships/hyperlink" Target="https://itameripaiva.fi/vinkkeja/" TargetMode="External"/><Relationship Id="rId10" Type="http://schemas.openxmlformats.org/officeDocument/2006/relationships/hyperlink" Target="balticseaday.fi" TargetMode="External"/><Relationship Id="rId4" Type="http://schemas.openxmlformats.org/officeDocument/2006/relationships/hyperlink" Target="https://itameripaiva.fi/kumppanille/" TargetMode="External"/><Relationship Id="rId9" Type="http://schemas.openxmlformats.org/officeDocument/2006/relationships/hyperlink" Target="it&#228;merip&#228;iv&#228;.fi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3.jpeg"/><Relationship Id="rId16" Type="http://schemas.openxmlformats.org/officeDocument/2006/relationships/image" Target="../media/image6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ameripaiva.fi/vinkkej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itameripaiva.fi/teot/itamerimen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ameripaiva.fi/jarjesta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B8508B-B1FB-C248-9A92-FBC23824C60D}"/>
              </a:ext>
            </a:extLst>
          </p:cNvPr>
          <p:cNvSpPr txBox="1"/>
          <p:nvPr/>
        </p:nvSpPr>
        <p:spPr>
          <a:xfrm>
            <a:off x="173253" y="82143"/>
            <a:ext cx="3475957" cy="523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 defTabSz="1828800">
              <a:spcAft>
                <a:spcPts val="100"/>
              </a:spcAft>
              <a:defRPr sz="4800" b="1" cap="none" spc="0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i-FI" sz="2200">
                <a:latin typeface="+mn-lt"/>
                <a:cs typeface="Arial" panose="020B0604020202020204" pitchFamily="34" charset="0"/>
              </a:rPr>
              <a:t> </a:t>
            </a:r>
            <a:endParaRPr lang="fi-FI" sz="2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E5F3A-D28E-AE43-817B-9D9766F0EB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729" y="325529"/>
            <a:ext cx="1259836" cy="126601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FDB780-010E-499A-B88C-FFF1FBCD3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420" y="4130965"/>
            <a:ext cx="7297159" cy="1876794"/>
          </a:xfrm>
        </p:spPr>
        <p:txBody>
          <a:bodyPr/>
          <a:lstStyle/>
          <a:p>
            <a:br>
              <a:rPr lang="fi-FI" sz="3200" dirty="0"/>
            </a:br>
            <a:r>
              <a:rPr lang="fi-FI" sz="4000" dirty="0"/>
              <a:t>31.8.2023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83304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9C2488-822B-8344-97F5-C485C16E0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760" y="4637314"/>
            <a:ext cx="8677240" cy="22393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BF0A67-EAE8-1243-A260-15B1380E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55795"/>
            <a:ext cx="11174866" cy="531520"/>
          </a:xfrm>
        </p:spPr>
        <p:txBody>
          <a:bodyPr/>
          <a:lstStyle/>
          <a:p>
            <a:r>
              <a:rPr lang="fi-FI" dirty="0">
                <a:solidFill>
                  <a:schemeClr val="accent3"/>
                </a:solidFill>
              </a:rPr>
              <a:t>Itämeripäivän 2023 toteutuksen aikataulu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E76EA-022D-4842-91F0-DFB156710D51}"/>
              </a:ext>
            </a:extLst>
          </p:cNvPr>
          <p:cNvSpPr txBox="1"/>
          <p:nvPr/>
        </p:nvSpPr>
        <p:spPr>
          <a:xfrm>
            <a:off x="537709" y="1252716"/>
            <a:ext cx="9924345" cy="526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  <a:defRPr/>
            </a:pP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Pyrkikää ilmoittamaan tekonne tai tapahtumanne Itämeripäivän verkkosivuille </a:t>
            </a:r>
            <a:r>
              <a:rPr lang="fi-FI" sz="2200" b="1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viimeistään 31.7. </a:t>
            </a: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– mielellään jo aikaisemmin! Ajoissa nettisivuilla olevat tapahtumat hyötyvät eniten Itämeripäivän some-markkinoinnista 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  <a:defRPr/>
            </a:pP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Infokirjeet kuukausittain - uutiskirjeenä ja verkkosivulla. Liity uutiskirjeen tilaajaksi </a:t>
            </a:r>
            <a:r>
              <a:rPr lang="fi-FI" sz="2200" b="1" kern="0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</a:t>
            </a:r>
            <a:endParaRPr lang="fi-FI" sz="2200" b="1" kern="0" dirty="0">
              <a:solidFill>
                <a:schemeClr val="accent3"/>
              </a:solidFill>
              <a:latin typeface="Poppins" pitchFamily="2" charset="77"/>
              <a:cs typeface="Poppins" pitchFamily="2" charset="77"/>
              <a:sym typeface="Trebuchet M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  <a:defRPr/>
            </a:pPr>
            <a:r>
              <a:rPr kumimoji="0" lang="fi-FI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  <a:sym typeface="Trebuchet MS"/>
              </a:rPr>
              <a:t>Infotilaisuuksia suomalaisille ja kansainvälisille kumppaneille pitkin kevättä ja kesää</a:t>
            </a: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. Seuraava kumppaneiden yhteinen tilaisuus suunnitteilla toukokuulle, tiedotamme tarkemmasta ajankohdasta uutiskirjeessä</a:t>
            </a:r>
            <a:endParaRPr kumimoji="0" lang="fi-FI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  <a:sym typeface="Trebuchet M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fi-FI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  <a:sym typeface="Trebuchet MS"/>
              </a:rPr>
              <a:t>Tiedottaminen ja </a:t>
            </a:r>
            <a:r>
              <a:rPr kumimoji="0" lang="fi-FI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  <a:sym typeface="Trebuchet MS"/>
              </a:rPr>
              <a:t>mediakontaktointi</a:t>
            </a:r>
            <a:r>
              <a:rPr kumimoji="0" lang="fi-FI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  <a:sym typeface="Trebuchet MS"/>
              </a:rPr>
              <a:t> elokuussa, päätiedote noin </a:t>
            </a: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viikkoa ennen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072159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  <a:sym typeface="Trebuchet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Itämeripäivään osallistuminen on kumppaneille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ilmaista ja tyyli on vapaa. Tutustu ja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Ilmoittaudu</a:t>
            </a:r>
            <a:r>
              <a:rPr lang="fi-FI" sz="2400" b="1" dirty="0">
                <a:solidFill>
                  <a:srgbClr val="F26D77"/>
                </a:solidFill>
                <a:latin typeface="Poppins" pitchFamily="2" charset="77"/>
              </a:rPr>
              <a:t>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mukaan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verkkosivuilla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!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0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0B9513E-1492-4F46-8EBE-FD2CCA79984A}"/>
              </a:ext>
            </a:extLst>
          </p:cNvPr>
          <p:cNvSpPr txBox="1">
            <a:spLocks/>
          </p:cNvSpPr>
          <p:nvPr/>
        </p:nvSpPr>
        <p:spPr bwMode="auto">
          <a:xfrm>
            <a:off x="6877930" y="1370867"/>
            <a:ext cx="4384272" cy="362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accent3"/>
                </a:solidFill>
                <a:latin typeface="Poppins Black" pitchFamily="2" charset="77"/>
                <a:ea typeface="Poppins Black" pitchFamily="2" charset="77"/>
                <a:cs typeface="Poppins Black" pitchFamily="2" charset="77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rebuchet MS" charset="0"/>
                <a:ea typeface="Locator Bold" charset="0"/>
                <a:cs typeface="Locator Bold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rebuchet MS" charset="0"/>
                <a:ea typeface="Locator Bold" charset="0"/>
                <a:cs typeface="Locator Bold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rebuchet MS" charset="0"/>
                <a:ea typeface="Locator Bold" charset="0"/>
                <a:cs typeface="Locator Bold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rebuchet MS" charset="0"/>
                <a:ea typeface="Locator Bold" charset="0"/>
                <a:cs typeface="Locator Bold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rebuchet MS" charset="0"/>
                <a:ea typeface="Locator Bold" charset="0"/>
                <a:cs typeface="Locator Bold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rebuchet MS" charset="0"/>
                <a:ea typeface="Locator Bold" charset="0"/>
                <a:cs typeface="Locator Bold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rebuchet MS" charset="0"/>
                <a:ea typeface="Locator Bold" charset="0"/>
                <a:cs typeface="Locator Bold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rebuchet MS" charset="0"/>
                <a:ea typeface="Locator Bold" charset="0"/>
                <a:cs typeface="Locator Bold" charset="0"/>
              </a:defRPr>
            </a:lvl9pPr>
          </a:lstStyle>
          <a:p>
            <a:r>
              <a:rPr lang="fi-FI" sz="2400" dirty="0">
                <a:solidFill>
                  <a:schemeClr val="bg1"/>
                </a:solidFill>
              </a:rPr>
              <a:t>Verkkosivuilla: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latin typeface="+mn-lt"/>
              </a:rPr>
            </a:br>
            <a:r>
              <a:rPr lang="fi-FI" sz="2400" b="0" dirty="0">
                <a:solidFill>
                  <a:schemeClr val="bg1"/>
                </a:solidFill>
                <a:latin typeface="+mn-lt"/>
              </a:rPr>
              <a:t>- </a:t>
            </a:r>
            <a:r>
              <a:rPr lang="fi-FI" sz="2400" b="0" dirty="0">
                <a:solidFill>
                  <a:schemeClr val="bg1"/>
                </a:solidFill>
                <a:latin typeface="+mn-lt"/>
                <a:hlinkClick r:id="rId3"/>
              </a:rPr>
              <a:t>Materiaalipankki</a:t>
            </a:r>
            <a:endParaRPr lang="fi-FI" sz="2400" b="0" dirty="0">
              <a:solidFill>
                <a:schemeClr val="bg1"/>
              </a:solidFill>
              <a:latin typeface="+mn-lt"/>
            </a:endParaRPr>
          </a:p>
          <a:p>
            <a:r>
              <a:rPr lang="fi-FI" sz="2400" b="0" dirty="0">
                <a:solidFill>
                  <a:schemeClr val="bg1"/>
                </a:solidFill>
                <a:latin typeface="+mn-lt"/>
              </a:rPr>
              <a:t>- </a:t>
            </a:r>
            <a:r>
              <a:rPr lang="fi-FI" sz="2400" b="0" dirty="0">
                <a:solidFill>
                  <a:schemeClr val="bg1"/>
                </a:solidFill>
                <a:latin typeface="+mn-lt"/>
                <a:hlinkClick r:id="rId4"/>
              </a:rPr>
              <a:t>Usein kysytyt kysymykset</a:t>
            </a:r>
            <a:endParaRPr lang="fi-FI" sz="2400" b="0" dirty="0">
              <a:solidFill>
                <a:schemeClr val="bg1"/>
              </a:solidFill>
              <a:latin typeface="+mn-lt"/>
            </a:endParaRPr>
          </a:p>
          <a:p>
            <a:r>
              <a:rPr lang="fi-FI" sz="2400" b="0" dirty="0">
                <a:solidFill>
                  <a:schemeClr val="bg1"/>
                </a:solidFill>
                <a:latin typeface="+mn-lt"/>
              </a:rPr>
              <a:t>- </a:t>
            </a:r>
            <a:r>
              <a:rPr lang="fi-FI" sz="2400" b="0" dirty="0">
                <a:solidFill>
                  <a:schemeClr val="bg1"/>
                </a:solidFill>
                <a:latin typeface="+mn-lt"/>
                <a:hlinkClick r:id="rId5"/>
              </a:rPr>
              <a:t>Vinkkejä ja ideoita</a:t>
            </a:r>
            <a:endParaRPr lang="fi-FI" sz="2400" b="0" dirty="0">
              <a:solidFill>
                <a:schemeClr val="bg1"/>
              </a:solidFill>
              <a:latin typeface="+mn-lt"/>
            </a:endParaRPr>
          </a:p>
          <a:p>
            <a:r>
              <a:rPr lang="fi-FI" sz="2400" b="0" dirty="0">
                <a:solidFill>
                  <a:schemeClr val="bg1"/>
                </a:solidFill>
                <a:latin typeface="+mn-lt"/>
              </a:rPr>
              <a:t>- </a:t>
            </a:r>
            <a:r>
              <a:rPr lang="fi-FI" sz="2400" b="0" dirty="0">
                <a:solidFill>
                  <a:schemeClr val="bg1"/>
                </a:solidFill>
                <a:latin typeface="+mn-lt"/>
                <a:hlinkClick r:id="rId6"/>
              </a:rPr>
              <a:t>Ilmoita tapahtuma</a:t>
            </a:r>
            <a:endParaRPr lang="fi-FI" sz="2400" b="0" dirty="0">
              <a:solidFill>
                <a:schemeClr val="bg1"/>
              </a:solidFill>
              <a:latin typeface="+mn-lt"/>
            </a:endParaRPr>
          </a:p>
          <a:p>
            <a:r>
              <a:rPr lang="fi-FI" sz="2400" b="0" dirty="0">
                <a:solidFill>
                  <a:schemeClr val="bg1"/>
                </a:solidFill>
                <a:latin typeface="+mn-lt"/>
              </a:rPr>
              <a:t>- </a:t>
            </a:r>
            <a:r>
              <a:rPr lang="fi-FI" sz="2400" b="0" dirty="0">
                <a:solidFill>
                  <a:schemeClr val="bg1"/>
                </a:solidFill>
                <a:latin typeface="+mn-lt"/>
                <a:hlinkClick r:id="rId7"/>
              </a:rPr>
              <a:t>Ilmoita teko </a:t>
            </a:r>
            <a:br>
              <a:rPr lang="fi-FI" sz="2400" b="0" dirty="0">
                <a:solidFill>
                  <a:schemeClr val="bg1"/>
                </a:solidFill>
                <a:latin typeface="+mn-lt"/>
              </a:rPr>
            </a:br>
            <a:br>
              <a:rPr lang="fi-FI" sz="2400" b="0" dirty="0">
                <a:solidFill>
                  <a:schemeClr val="bg1"/>
                </a:solidFill>
                <a:latin typeface="+mn-lt"/>
              </a:rPr>
            </a:br>
            <a:r>
              <a:rPr lang="fi-FI" sz="2400" dirty="0">
                <a:solidFill>
                  <a:schemeClr val="bg1"/>
                </a:solidFill>
                <a:latin typeface="+mn-lt"/>
              </a:rPr>
              <a:t>Kumppaneille suunnattu </a:t>
            </a:r>
            <a:r>
              <a:rPr lang="fi-FI" sz="2400" dirty="0"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Facebook-ryhmä</a:t>
            </a:r>
            <a:br>
              <a:rPr lang="fi-FI" dirty="0">
                <a:latin typeface="+mn-lt"/>
              </a:rPr>
            </a:br>
            <a:br>
              <a:rPr lang="fi-FI" dirty="0">
                <a:latin typeface="+mn-lt"/>
              </a:rPr>
            </a:br>
            <a:br>
              <a:rPr lang="fi-FI" dirty="0"/>
            </a:br>
            <a:br>
              <a:rPr lang="fi-FI" dirty="0"/>
            </a:br>
            <a:endParaRPr lang="en-FI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E38B0BF-36BB-4496-9D3A-2E1928586576}"/>
              </a:ext>
            </a:extLst>
          </p:cNvPr>
          <p:cNvSpPr txBox="1"/>
          <p:nvPr/>
        </p:nvSpPr>
        <p:spPr>
          <a:xfrm>
            <a:off x="831218" y="1370867"/>
            <a:ext cx="5293924" cy="37771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Trebuchet MS"/>
              </a:rPr>
              <a:t>Itämeripäivän verkkosivut ovat saatavilla </a:t>
            </a: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Trebuchet MS"/>
              </a:rPr>
              <a:t>viidellä</a:t>
            </a: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Trebuchet MS"/>
              </a:rPr>
              <a:t> kielellä: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defRPr/>
            </a:pP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cs typeface="Poppins" pitchFamily="2" charset="77"/>
              <a:sym typeface="Trebuchet M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Char char="-"/>
              <a:defRPr/>
            </a:pP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Trebuchet MS"/>
              </a:rPr>
              <a:t>Suomeksi </a:t>
            </a: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Trebuchet MS"/>
                <a:hlinkClick r:id="rId9" action="ppaction://hlinkfile"/>
              </a:rPr>
              <a:t>itämeripäivä.fi</a:t>
            </a: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cs typeface="Poppins" pitchFamily="2" charset="77"/>
              <a:sym typeface="Trebuchet M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Char char="-"/>
              <a:defRPr/>
            </a:pP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Englanniksi </a:t>
            </a: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  <a:hlinkClick r:id="rId10" action="ppaction://hlinkfile"/>
              </a:rPr>
              <a:t>balticseaday.fi</a:t>
            </a:r>
            <a:endParaRPr lang="fi-FI" sz="2400" kern="0" dirty="0">
              <a:solidFill>
                <a:schemeClr val="bg1"/>
              </a:solidFill>
              <a:latin typeface="Poppins" pitchFamily="2" charset="77"/>
              <a:cs typeface="Poppins" pitchFamily="2" charset="77"/>
              <a:sym typeface="Trebuchet M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Char char="-"/>
              <a:defRPr/>
            </a:pP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Ruotsiksi </a:t>
            </a: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  <a:hlinkClick r:id="rId11" action="ppaction://hlinkfile"/>
              </a:rPr>
              <a:t>östersjödagen.fi</a:t>
            </a:r>
            <a:endParaRPr lang="fi-FI" sz="2400" kern="0" dirty="0">
              <a:solidFill>
                <a:schemeClr val="bg1"/>
              </a:solidFill>
              <a:latin typeface="Poppins" pitchFamily="2" charset="77"/>
              <a:cs typeface="Poppins" pitchFamily="2" charset="77"/>
              <a:sym typeface="Trebuchet M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Char char="-"/>
              <a:defRPr/>
            </a:pP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Viroksi </a:t>
            </a: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  <a:hlinkClick r:id="rId12" action="ppaction://hlinkfile"/>
              </a:rPr>
              <a:t>läänemerepäev.ee</a:t>
            </a:r>
            <a:endParaRPr lang="fi-FI" sz="2400" kern="0" dirty="0">
              <a:solidFill>
                <a:schemeClr val="bg1"/>
              </a:solidFill>
              <a:latin typeface="Poppins" pitchFamily="2" charset="77"/>
              <a:cs typeface="Poppins" pitchFamily="2" charset="77"/>
              <a:sym typeface="Trebuchet M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Char char="-"/>
              <a:defRPr/>
            </a:pP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Venäjäksi </a:t>
            </a: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  <a:hlinkClick r:id="rId13" action="ppaction://hlinkfile"/>
              </a:rPr>
              <a:t>itameripaiva.fi/</a:t>
            </a:r>
            <a:r>
              <a:rPr lang="fi-FI" sz="2400" kern="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  <a:hlinkClick r:id="rId13" action="ppaction://hlinkfile"/>
              </a:rPr>
              <a:t>ru</a:t>
            </a: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  <a:hlinkClick r:id="rId13" action="ppaction://hlinkfile"/>
              </a:rPr>
              <a:t>/ </a:t>
            </a:r>
            <a:endParaRPr lang="fi-FI" sz="2400" kern="0" dirty="0">
              <a:solidFill>
                <a:schemeClr val="bg1"/>
              </a:solidFill>
              <a:latin typeface="Poppins" pitchFamily="2" charset="77"/>
              <a:cs typeface="Poppins" pitchFamily="2" charset="77"/>
              <a:sym typeface="Trebuchet M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  <a:defRPr/>
            </a:pPr>
            <a:endParaRPr kumimoji="0" lang="fi-FI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  <a:sym typeface="Trebuchet M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8B6A4DB-FC18-4546-A82D-84C7F505DDE3}"/>
              </a:ext>
            </a:extLst>
          </p:cNvPr>
          <p:cNvSpPr txBox="1"/>
          <p:nvPr/>
        </p:nvSpPr>
        <p:spPr>
          <a:xfrm>
            <a:off x="698062" y="5476554"/>
            <a:ext cx="10795875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Tärkeissä tai kiireellisissä asioissa tavoitatte meidät sähköpostitse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info@jnfoundation.fi</a:t>
            </a:r>
            <a:endParaRPr lang="fi-FI" b="1" dirty="0">
              <a:solidFill>
                <a:schemeClr val="accent3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269C0A3-0F6C-4058-982C-8783A92E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55795"/>
            <a:ext cx="11174866" cy="531520"/>
          </a:xfrm>
        </p:spPr>
        <p:txBody>
          <a:bodyPr/>
          <a:lstStyle/>
          <a:p>
            <a:r>
              <a:rPr lang="fi-FI" dirty="0">
                <a:solidFill>
                  <a:schemeClr val="accent3"/>
                </a:solidFill>
              </a:rPr>
              <a:t>Lisätietoa Itämeripäivästä</a:t>
            </a:r>
          </a:p>
        </p:txBody>
      </p:sp>
    </p:spTree>
    <p:extLst>
      <p:ext uri="{BB962C8B-B14F-4D97-AF65-F5344CB8AC3E}">
        <p14:creationId xmlns:p14="http://schemas.microsoft.com/office/powerpoint/2010/main" val="131899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uva 22" descr="Kuva, joka sisältää kohteen henkilö, pöytä, juominen&#10;&#10;Kuvaus luotu automaattisesti">
            <a:extLst>
              <a:ext uri="{FF2B5EF4-FFF2-40B4-BE49-F238E27FC236}">
                <a16:creationId xmlns:a16="http://schemas.microsoft.com/office/drawing/2014/main" id="{7210D147-C91D-4F17-9B26-124FF334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0452" y="2159014"/>
            <a:ext cx="2467700" cy="2467700"/>
          </a:xfrm>
          <a:prstGeom prst="rect">
            <a:avLst/>
          </a:prstGeom>
        </p:spPr>
      </p:pic>
      <p:sp>
        <p:nvSpPr>
          <p:cNvPr id="26" name="Tekstiruutu 25">
            <a:extLst>
              <a:ext uri="{FF2B5EF4-FFF2-40B4-BE49-F238E27FC236}">
                <a16:creationId xmlns:a16="http://schemas.microsoft.com/office/drawing/2014/main" id="{12A907D1-E975-4B13-80F3-9AC26880AB40}"/>
              </a:ext>
            </a:extLst>
          </p:cNvPr>
          <p:cNvSpPr txBox="1"/>
          <p:nvPr/>
        </p:nvSpPr>
        <p:spPr>
          <a:xfrm>
            <a:off x="10108817" y="6523080"/>
            <a:ext cx="2635542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Kuvat: Ilkka Vuorinen</a:t>
            </a:r>
          </a:p>
        </p:txBody>
      </p:sp>
      <p:pic>
        <p:nvPicPr>
          <p:cNvPr id="3" name="Kuva 2" descr="Kuva, joka sisältää kohteen henkilö, sininen&#10;&#10;Kuvaus luotu automaattisesti">
            <a:extLst>
              <a:ext uri="{FF2B5EF4-FFF2-40B4-BE49-F238E27FC236}">
                <a16:creationId xmlns:a16="http://schemas.microsoft.com/office/drawing/2014/main" id="{FEAC9915-1937-416F-A47E-5DAA104F1F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1" y="2149852"/>
            <a:ext cx="2359367" cy="2354074"/>
          </a:xfrm>
          <a:prstGeom prst="rect">
            <a:avLst/>
          </a:prstGeom>
        </p:spPr>
      </p:pic>
      <p:pic>
        <p:nvPicPr>
          <p:cNvPr id="5" name="Kuva 4" descr="Kuva, joka sisältää kohteen teksti, mies, kenttä, seisominen&#10;&#10;Kuvaus luotu automaattisesti">
            <a:extLst>
              <a:ext uri="{FF2B5EF4-FFF2-40B4-BE49-F238E27FC236}">
                <a16:creationId xmlns:a16="http://schemas.microsoft.com/office/drawing/2014/main" id="{978C92C3-15D0-4421-8D35-8B283ACD84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8530" y="2123299"/>
            <a:ext cx="2467700" cy="2375733"/>
          </a:xfrm>
          <a:prstGeom prst="rect">
            <a:avLst/>
          </a:prstGeom>
        </p:spPr>
      </p:pic>
      <p:pic>
        <p:nvPicPr>
          <p:cNvPr id="8" name="Kuva 7" descr="Kuva, joka sisältää kohteen teksti, rakennus, ulko, tapa&#10;&#10;Kuvaus luotu automaattisesti">
            <a:extLst>
              <a:ext uri="{FF2B5EF4-FFF2-40B4-BE49-F238E27FC236}">
                <a16:creationId xmlns:a16="http://schemas.microsoft.com/office/drawing/2014/main" id="{67D2A511-F27E-4542-A371-8F2714BF6D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"/>
          <a:stretch/>
        </p:blipFill>
        <p:spPr>
          <a:xfrm>
            <a:off x="7272971" y="4493254"/>
            <a:ext cx="2461922" cy="246192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96E4385-2CE8-43DE-9107-22CF77188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"/>
          <a:stretch/>
        </p:blipFill>
        <p:spPr>
          <a:xfrm>
            <a:off x="4918897" y="4503926"/>
            <a:ext cx="2354074" cy="2354074"/>
          </a:xfrm>
          <a:prstGeom prst="rect">
            <a:avLst/>
          </a:prstGeom>
        </p:spPr>
      </p:pic>
      <p:pic>
        <p:nvPicPr>
          <p:cNvPr id="12" name="Kuva 11" descr="Kuva, joka sisältää kohteen puu, ulko, vesi, järvi&#10;&#10;Kuvaus luotu automaattisesti">
            <a:extLst>
              <a:ext uri="{FF2B5EF4-FFF2-40B4-BE49-F238E27FC236}">
                <a16:creationId xmlns:a16="http://schemas.microsoft.com/office/drawing/2014/main" id="{95CCE533-30C5-494B-8896-2D9BA7EE26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3"/>
          <a:stretch/>
        </p:blipFill>
        <p:spPr>
          <a:xfrm>
            <a:off x="2520648" y="4503926"/>
            <a:ext cx="2397376" cy="2397376"/>
          </a:xfrm>
          <a:prstGeom prst="rect">
            <a:avLst/>
          </a:prstGeom>
        </p:spPr>
      </p:pic>
      <p:pic>
        <p:nvPicPr>
          <p:cNvPr id="19" name="Kuva 18" descr="Kuva, joka sisältää kohteen henkilö, mies, näkymä, lava&#10;&#10;Kuvaus luotu automaattisesti">
            <a:extLst>
              <a:ext uri="{FF2B5EF4-FFF2-40B4-BE49-F238E27FC236}">
                <a16:creationId xmlns:a16="http://schemas.microsoft.com/office/drawing/2014/main" id="{BD53C2E4-FE4B-4B87-A7E2-EBBB5601AF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2708" y="2128193"/>
            <a:ext cx="2354075" cy="2375733"/>
          </a:xfrm>
          <a:prstGeom prst="rect">
            <a:avLst/>
          </a:prstGeom>
        </p:spPr>
      </p:pic>
      <p:pic>
        <p:nvPicPr>
          <p:cNvPr id="21" name="Kuva 20" descr="Kuva, joka sisältää kohteen pöytä, sisä, henkilö, ikkuna&#10;&#10;Kuvaus luotu automaattisesti">
            <a:extLst>
              <a:ext uri="{FF2B5EF4-FFF2-40B4-BE49-F238E27FC236}">
                <a16:creationId xmlns:a16="http://schemas.microsoft.com/office/drawing/2014/main" id="{9F559BA3-44C3-4F04-817B-6181718E964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8152" y="2031332"/>
            <a:ext cx="2552556" cy="2461922"/>
          </a:xfrm>
          <a:prstGeom prst="rect">
            <a:avLst/>
          </a:prstGeom>
        </p:spPr>
      </p:pic>
      <p:pic>
        <p:nvPicPr>
          <p:cNvPr id="38" name="Kuva 37" descr="Kuva, joka sisältää kohteen puu, ulko, henkilö, tapa&#10;&#10;Kuvaus luotu automaattisesti">
            <a:extLst>
              <a:ext uri="{FF2B5EF4-FFF2-40B4-BE49-F238E27FC236}">
                <a16:creationId xmlns:a16="http://schemas.microsoft.com/office/drawing/2014/main" id="{6DE20C2A-EC15-4EFF-BB6C-7F96B5E3EE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1" y="4503925"/>
            <a:ext cx="2552557" cy="2354075"/>
          </a:xfrm>
          <a:prstGeom prst="rect">
            <a:avLst/>
          </a:prstGeom>
        </p:spPr>
      </p:pic>
      <p:pic>
        <p:nvPicPr>
          <p:cNvPr id="42" name="Kuva 41" descr="Kuva, joka sisältää kohteen henkilö, pelaaja, paita&#10;&#10;Kuvaus luotu automaattisesti">
            <a:extLst>
              <a:ext uri="{FF2B5EF4-FFF2-40B4-BE49-F238E27FC236}">
                <a16:creationId xmlns:a16="http://schemas.microsoft.com/office/drawing/2014/main" id="{39AF78C3-C3E0-48E7-A3B6-B1336B3BAA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4893" y="4493254"/>
            <a:ext cx="2461922" cy="2461922"/>
          </a:xfrm>
          <a:prstGeom prst="rect">
            <a:avLst/>
          </a:prstGeom>
        </p:spPr>
      </p:pic>
      <p:pic>
        <p:nvPicPr>
          <p:cNvPr id="62" name="Kuva 61" descr="Kuva, joka sisältää kohteen puu, ulko, penkki, henkilö&#10;&#10;Kuvaus luotu automaattisesti">
            <a:extLst>
              <a:ext uri="{FF2B5EF4-FFF2-40B4-BE49-F238E27FC236}">
                <a16:creationId xmlns:a16="http://schemas.microsoft.com/office/drawing/2014/main" id="{C9ABA569-16D2-4235-8A50-32C7BE0B762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8786" y="-1"/>
            <a:ext cx="2468029" cy="2472595"/>
          </a:xfrm>
          <a:prstGeom prst="rect">
            <a:avLst/>
          </a:prstGeom>
        </p:spPr>
      </p:pic>
      <p:pic>
        <p:nvPicPr>
          <p:cNvPr id="66" name="Kuva 6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FBCE2404-EBC3-417E-8CFE-85D46F9BDE4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6192" y="-1"/>
            <a:ext cx="2472594" cy="2472594"/>
          </a:xfrm>
          <a:prstGeom prst="rect">
            <a:avLst/>
          </a:prstGeom>
        </p:spPr>
      </p:pic>
      <p:pic>
        <p:nvPicPr>
          <p:cNvPr id="68" name="Kuva 67" descr="Kuva, joka sisältää kohteen puu, ulko, henkilö, urheilu&#10;&#10;Kuvaus luotu automaattisesti">
            <a:extLst>
              <a:ext uri="{FF2B5EF4-FFF2-40B4-BE49-F238E27FC236}">
                <a16:creationId xmlns:a16="http://schemas.microsoft.com/office/drawing/2014/main" id="{72F1802F-F1F2-4229-94E3-B3CB8FF0814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150" y="-4446"/>
            <a:ext cx="2477040" cy="2477040"/>
          </a:xfrm>
          <a:prstGeom prst="rect">
            <a:avLst/>
          </a:prstGeom>
        </p:spPr>
      </p:pic>
      <p:pic>
        <p:nvPicPr>
          <p:cNvPr id="72" name="Kuva 71" descr="Kuva, joka sisältää kohteen vesi, ulko, taivas, laiva&#10;&#10;Kuvaus luotu automaattisesti">
            <a:extLst>
              <a:ext uri="{FF2B5EF4-FFF2-40B4-BE49-F238E27FC236}">
                <a16:creationId xmlns:a16="http://schemas.microsoft.com/office/drawing/2014/main" id="{F7769AA6-F493-46E0-AB11-AF787262E18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"/>
          <a:stretch/>
        </p:blipFill>
        <p:spPr>
          <a:xfrm>
            <a:off x="2327786" y="-9340"/>
            <a:ext cx="2467700" cy="2467700"/>
          </a:xfrm>
          <a:prstGeom prst="rect">
            <a:avLst/>
          </a:prstGeom>
        </p:spPr>
      </p:pic>
      <p:pic>
        <p:nvPicPr>
          <p:cNvPr id="74" name="Kuva 73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2CBBBA03-F5E0-41A3-ACC4-42D87069747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05" y="-9340"/>
            <a:ext cx="2466817" cy="2466817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64A4AE0E-6035-4E2D-A1B7-5954D06DBF8E}"/>
              </a:ext>
            </a:extLst>
          </p:cNvPr>
          <p:cNvSpPr/>
          <p:nvPr/>
        </p:nvSpPr>
        <p:spPr>
          <a:xfrm>
            <a:off x="2955336" y="1905872"/>
            <a:ext cx="6280323" cy="304625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 anchorCtr="0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Tervetuloa mukaan Itämeripäivään!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>
                <a:solidFill>
                  <a:schemeClr val="bg2"/>
                </a:solidFill>
              </a:rPr>
              <a:t>info@jnfoundation.fi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www.itämeripäivä.fi</a:t>
            </a:r>
          </a:p>
        </p:txBody>
      </p:sp>
    </p:spTree>
    <p:extLst>
      <p:ext uri="{BB962C8B-B14F-4D97-AF65-F5344CB8AC3E}">
        <p14:creationId xmlns:p14="http://schemas.microsoft.com/office/powerpoint/2010/main" val="273713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9C2488-822B-8344-97F5-C485C16E0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760" y="4618653"/>
            <a:ext cx="8677240" cy="22393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BF0A67-EAE8-1243-A260-15B1380E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3"/>
                </a:solidFill>
              </a:rPr>
              <a:t>Itämeripäivä – mikä se on?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E76EA-022D-4842-91F0-DFB156710D51}"/>
              </a:ext>
            </a:extLst>
          </p:cNvPr>
          <p:cNvSpPr txBox="1"/>
          <p:nvPr/>
        </p:nvSpPr>
        <p:spPr>
          <a:xfrm>
            <a:off x="537709" y="1026293"/>
            <a:ext cx="9924345" cy="527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John Nurmisen Säätiön vuonna 2019 </a:t>
            </a:r>
            <a:r>
              <a:rPr lang="fi-FI" sz="24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käynnistämä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jokavuotinen ja kansainvälinen, tekoihin innostava ja ajatuksia herättävä Itämeren juhlapäivä.</a:t>
            </a:r>
            <a:endParaRPr kumimoji="0" lang="fi-FI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Syyt juhlia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Itämeripäivää:</a:t>
            </a:r>
            <a:endParaRPr kumimoji="0" lang="fi-FI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Itämeri yhdistää ihmiset. 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Vahva suhde mereen merkitsee myös vahvaa tahtoa pelastaa se. Yhdessä.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Itämeripäivä on ilon päivä</a:t>
            </a:r>
            <a:r>
              <a:rPr lang="fi-FI" sz="1900" b="1" dirty="0">
                <a:solidFill>
                  <a:schemeClr val="bg1"/>
                </a:solidFill>
                <a:latin typeface="Poppins" pitchFamily="2" charset="77"/>
              </a:rPr>
              <a:t> </a:t>
            </a:r>
            <a:r>
              <a:rPr lang="fi-FI" sz="1900" dirty="0">
                <a:solidFill>
                  <a:schemeClr val="bg1"/>
                </a:solidFill>
                <a:latin typeface="Poppins" pitchFamily="2" charset="77"/>
              </a:rPr>
              <a:t>ja se 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kertoo, että teollamme on vaikutusta. </a:t>
            </a:r>
            <a:r>
              <a:rPr lang="fi-FI" sz="1900" dirty="0">
                <a:solidFill>
                  <a:schemeClr val="bg1"/>
                </a:solidFill>
                <a:latin typeface="Poppins" pitchFamily="2" charset="77"/>
              </a:rPr>
              <a:t>Vaikka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paljon on vielä tehtävää Itämeren pelastamiseksi, olemme päässeet taas askeleen eteenpäin. Nyt on aika juhlia!</a:t>
            </a:r>
          </a:p>
          <a:p>
            <a:pPr marL="293687" marR="0" lvl="0" indent="-285750" algn="l" defTabSz="914400" rtl="0" eaLnBrk="0" fontAlgn="base" latinLnBrk="0" hangingPunct="0"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Yhdessä voimme vaikuttaa. 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Meillä kaikilla on mahdollisuus vaikuttaa Itämeren tilaan. Arjen ruokavalinnat, teot liikenteessä ja veneillessä, kotona ja mökillä sekä laajemmin yhteiskunnassa vaikuttavat kaikki Itämereen. </a:t>
            </a: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Itämeripäivää vietetään </a:t>
            </a:r>
            <a:r>
              <a:rPr lang="fi-FI" sz="2400" b="1" dirty="0">
                <a:solidFill>
                  <a:schemeClr val="accent3"/>
                </a:solidFill>
                <a:latin typeface="Poppins" pitchFamily="2" charset="77"/>
              </a:rPr>
              <a:t>aina elokuun viimeisenä </a:t>
            </a:r>
            <a:br>
              <a:rPr lang="fi-FI" sz="2400" b="1" dirty="0">
                <a:solidFill>
                  <a:schemeClr val="accent3"/>
                </a:solidFill>
                <a:latin typeface="Poppins" pitchFamily="2" charset="77"/>
              </a:rPr>
            </a:br>
            <a:r>
              <a:rPr lang="fi-FI" sz="2400" b="1" dirty="0">
                <a:solidFill>
                  <a:schemeClr val="accent3"/>
                </a:solidFill>
                <a:latin typeface="Poppins" pitchFamily="2" charset="77"/>
              </a:rPr>
              <a:t>torstaina</a:t>
            </a:r>
            <a:r>
              <a:rPr lang="fi-FI" sz="2400" b="1" dirty="0">
                <a:solidFill>
                  <a:schemeClr val="bg1"/>
                </a:solidFill>
                <a:latin typeface="Poppins" pitchFamily="2" charset="77"/>
              </a:rPr>
              <a:t>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tapahtumien, tekojen, tempausten ja </a:t>
            </a:r>
            <a:b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</a:b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koulutuksen parissa.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puu, ulko, vesi, taivas&#10;&#10;Kuvaus luotu automaattisesti">
            <a:extLst>
              <a:ext uri="{FF2B5EF4-FFF2-40B4-BE49-F238E27FC236}">
                <a16:creationId xmlns:a16="http://schemas.microsoft.com/office/drawing/2014/main" id="{831D3CFD-4BB3-45E0-82F3-90EA246AF5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0190" y="4200296"/>
            <a:ext cx="4261814" cy="2688234"/>
          </a:xfrm>
          <a:prstGeom prst="rect">
            <a:avLst/>
          </a:pr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B2C77CA-F5DE-40B5-91E0-8BE884FC0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986" y="1937905"/>
            <a:ext cx="6844601" cy="4524783"/>
          </a:xfrm>
        </p:spPr>
        <p:txBody>
          <a:bodyPr/>
          <a:lstStyle/>
          <a:p>
            <a:r>
              <a:rPr lang="fi-FI" sz="2000" b="1" dirty="0"/>
              <a:t>Tapahtumia </a:t>
            </a:r>
            <a:r>
              <a:rPr lang="fi-FI" sz="2000" dirty="0"/>
              <a:t>järjestettiin</a:t>
            </a:r>
            <a:r>
              <a:rPr lang="fi-FI" sz="2000" b="1" dirty="0"/>
              <a:t> 30</a:t>
            </a:r>
            <a:r>
              <a:rPr lang="fi-FI" sz="2000" dirty="0"/>
              <a:t> kaupungissa ja kuudessa eri maassa: Itämeripäivää vietettiin Suomen lisäksi Venäjällä, Liettuassa, Latviassa, Virossa ja Ruotsissa.</a:t>
            </a:r>
            <a:endParaRPr lang="fi-FI" sz="2000" b="1" dirty="0"/>
          </a:p>
          <a:p>
            <a:r>
              <a:rPr lang="fi-FI" sz="2000" b="1" dirty="0"/>
              <a:t>Kumppaneiksi saatiin laajalla joukko toimijoita: </a:t>
            </a:r>
            <a:r>
              <a:rPr lang="fi-FI" sz="2000" b="0" i="0" dirty="0">
                <a:effectLst/>
                <a:latin typeface="Poppins" panose="00000500000000000000" pitchFamily="2" charset="0"/>
              </a:rPr>
              <a:t>kaupunkeja, kouluja, tutkimuslaitoksia, yliopistoja, yrityksiä, sukeltajia, ravintoloita, säätiöitä, medioita sekä kulttuurikentän toimijoita, kuten museoita, kirjastoja ja musiikintekijöitä.</a:t>
            </a:r>
            <a:endParaRPr lang="fi-FI" sz="2000" dirty="0"/>
          </a:p>
          <a:p>
            <a:r>
              <a:rPr lang="fi-FI" sz="2000" b="1" dirty="0"/>
              <a:t>Kansainvälisesti Itämeripäivä näkyi ja kuului: </a:t>
            </a:r>
            <a:r>
              <a:rPr lang="fi-FI" sz="2000" dirty="0" err="1"/>
              <a:t>jehtijuttuja</a:t>
            </a:r>
            <a:r>
              <a:rPr lang="fi-FI" sz="2000" dirty="0"/>
              <a:t>, äänimainontaa kauppakeskuksissa ja </a:t>
            </a:r>
            <a:r>
              <a:rPr lang="fi-FI" sz="2000" dirty="0">
                <a:solidFill>
                  <a:schemeClr val="accent3"/>
                </a:solidFill>
              </a:rPr>
              <a:t>#itämeripäivä </a:t>
            </a:r>
            <a:r>
              <a:rPr lang="fi-FI" sz="2000" dirty="0"/>
              <a:t>oli</a:t>
            </a:r>
            <a:r>
              <a:rPr lang="fi-FI" sz="2000" dirty="0">
                <a:solidFill>
                  <a:schemeClr val="accent3"/>
                </a:solidFill>
              </a:rPr>
              <a:t> </a:t>
            </a:r>
            <a:r>
              <a:rPr lang="fi-FI" sz="2000" dirty="0"/>
              <a:t>Suomen twiitatuin hashtag itse juhlapäivänä.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581D632-775A-416B-85DE-FD920D57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Viime vuonna ylitimme</a:t>
            </a:r>
            <a:br>
              <a:rPr lang="fi-FI" dirty="0"/>
            </a:br>
            <a:r>
              <a:rPr lang="fi-FI" dirty="0"/>
              <a:t>tavoitteet: kumppaneita yli 250</a:t>
            </a:r>
            <a:br>
              <a:rPr lang="fi-FI" dirty="0"/>
            </a:br>
            <a:r>
              <a:rPr lang="fi-FI" dirty="0"/>
              <a:t>ja tekoja  sekä tapahtumia yli 200</a:t>
            </a:r>
          </a:p>
        </p:txBody>
      </p:sp>
      <p:pic>
        <p:nvPicPr>
          <p:cNvPr id="9" name="Kuva 3">
            <a:extLst>
              <a:ext uri="{FF2B5EF4-FFF2-40B4-BE49-F238E27FC236}">
                <a16:creationId xmlns:a16="http://schemas.microsoft.com/office/drawing/2014/main" id="{9F3D3073-17FF-7740-A5CC-49BE38355E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035" y="115876"/>
            <a:ext cx="867600" cy="867600"/>
          </a:xfrm>
          <a:prstGeom prst="rect">
            <a:avLst/>
          </a:prstGeom>
        </p:spPr>
      </p:pic>
      <p:pic>
        <p:nvPicPr>
          <p:cNvPr id="14" name="Kuva 13" descr="Kuva, joka sisältää kohteen pöytä, lautanen, ateria&#10;&#10;Kuvaus luotu automaattisesti">
            <a:extLst>
              <a:ext uri="{FF2B5EF4-FFF2-40B4-BE49-F238E27FC236}">
                <a16:creationId xmlns:a16="http://schemas.microsoft.com/office/drawing/2014/main" id="{EBBA016C-1167-42FB-B876-C7347BAF39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192" y="2010825"/>
            <a:ext cx="4261808" cy="2836350"/>
          </a:xfrm>
          <a:prstGeom prst="rect">
            <a:avLst/>
          </a:prstGeom>
        </p:spPr>
      </p:pic>
      <p:pic>
        <p:nvPicPr>
          <p:cNvPr id="16" name="Kuva 15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115C7182-F73A-418C-96C8-F9B6D10679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93"/>
          <a:stretch/>
        </p:blipFill>
        <p:spPr>
          <a:xfrm>
            <a:off x="7930192" y="0"/>
            <a:ext cx="4261811" cy="239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1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9D55EB-539D-F947-8401-B9838529B4B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7709" y="2019878"/>
            <a:ext cx="5459413" cy="3598506"/>
          </a:xfrm>
        </p:spPr>
        <p:txBody>
          <a:bodyPr/>
          <a:lstStyle/>
          <a:p>
            <a:pPr>
              <a:lnSpc>
                <a:spcPct val="106000"/>
              </a:lnSpc>
              <a:tabLst>
                <a:tab pos="6248400" algn="l"/>
              </a:tabLst>
            </a:pPr>
            <a:r>
              <a:rPr lang="fi-FI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Itämeripäivään voi osallistua järjestämällä kaikille avoimen tapahtuman tai tekemällä tekoja Itämeren hyväksi omassa lähipiirissä tai työyhteisössä</a:t>
            </a:r>
          </a:p>
          <a:p>
            <a:pPr>
              <a:lnSpc>
                <a:spcPct val="106000"/>
              </a:lnSpc>
              <a:tabLst>
                <a:tab pos="6248400" algn="l"/>
              </a:tabLst>
            </a:pPr>
            <a:r>
              <a:rPr lang="fi-FI" sz="2400" dirty="0">
                <a:cs typeface="Times New Roman" panose="02020603050405020304" pitchFamily="18" charset="0"/>
              </a:rPr>
              <a:t>Tutustu kokoamaamme </a:t>
            </a:r>
            <a:r>
              <a:rPr lang="fi-FI" sz="2400" dirty="0">
                <a:solidFill>
                  <a:schemeClr val="accent3"/>
                </a:solidFill>
                <a:cs typeface="Times New Roman" panose="02020603050405020304" pitchFamily="18" charset="0"/>
              </a:rPr>
              <a:t>idealistaan</a:t>
            </a:r>
            <a:r>
              <a:rPr lang="fi-FI" sz="2400" dirty="0">
                <a:cs typeface="Times New Roman" panose="02020603050405020304" pitchFamily="18" charset="0"/>
              </a:rPr>
              <a:t> </a:t>
            </a:r>
            <a:r>
              <a:rPr lang="fi-FI" sz="2400" b="1" dirty="0"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</a:t>
            </a:r>
            <a:r>
              <a:rPr lang="fi-FI" sz="2400" b="1" dirty="0">
                <a:cs typeface="Times New Roman" panose="02020603050405020304" pitchFamily="18" charset="0"/>
              </a:rPr>
              <a:t>!</a:t>
            </a:r>
            <a:endParaRPr lang="fi-FI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tabLst>
                <a:tab pos="6248400" algn="l"/>
              </a:tabLst>
            </a:pPr>
            <a:r>
              <a:rPr lang="fi-FI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Itämeripäivänä voi myös hyödyntää säätiön luomia valmiita tempauksia</a:t>
            </a:r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3EB4B1E-4BEE-CE45-B437-947C7720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Miten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osallistua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Itämeripäivään</a:t>
            </a:r>
            <a:r>
              <a:rPr lang="en-GB" dirty="0">
                <a:solidFill>
                  <a:schemeClr val="bg1"/>
                </a:solidFill>
              </a:rPr>
              <a:t>?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C9B4F-E34B-8846-8417-3697DAE11A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380" y="273434"/>
            <a:ext cx="859786" cy="864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6040D2-4167-A14B-857E-A5D38D9CE3A7}"/>
              </a:ext>
            </a:extLst>
          </p:cNvPr>
          <p:cNvSpPr/>
          <p:nvPr/>
        </p:nvSpPr>
        <p:spPr>
          <a:xfrm>
            <a:off x="5886809" y="2019878"/>
            <a:ext cx="5931566" cy="2371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1400"/>
              </a:spcAft>
              <a:tabLst>
                <a:tab pos="6248400" algn="l"/>
              </a:tabLst>
            </a:pPr>
            <a:r>
              <a:rPr lang="fi-FI" sz="2400" b="1" dirty="0">
                <a:solidFill>
                  <a:srgbClr val="002060"/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John Nurmisen Säätiön valmiit Itämeripäivän </a:t>
            </a:r>
            <a:r>
              <a:rPr lang="fi-FI" sz="2400" b="1" dirty="0">
                <a:solidFill>
                  <a:schemeClr val="accent3"/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kampanjat</a:t>
            </a:r>
            <a:r>
              <a:rPr lang="fi-FI" sz="2400" b="1" dirty="0">
                <a:solidFill>
                  <a:srgbClr val="002060"/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 ovat: </a:t>
            </a:r>
          </a:p>
          <a:p>
            <a:pPr marL="673100" lvl="1" indent="-312738">
              <a:lnSpc>
                <a:spcPct val="106000"/>
              </a:lnSpc>
              <a:spcAft>
                <a:spcPts val="600"/>
              </a:spcAft>
              <a:buAutoNum type="arabicPeriod"/>
              <a:tabLst>
                <a:tab pos="6248400" algn="l"/>
              </a:tabLst>
            </a:pPr>
            <a:r>
              <a:rPr lang="fi-FI" sz="2400" dirty="0">
                <a:solidFill>
                  <a:srgbClr val="002060"/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Ruokateemainen </a:t>
            </a:r>
            <a:r>
              <a:rPr lang="fi-FI" sz="2400" b="1" dirty="0">
                <a:solidFill>
                  <a:srgbClr val="002060"/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Itämerimenu</a:t>
            </a:r>
          </a:p>
          <a:p>
            <a:pPr marL="673100" lvl="1" indent="-312738">
              <a:lnSpc>
                <a:spcPct val="106000"/>
              </a:lnSpc>
              <a:spcAft>
                <a:spcPts val="600"/>
              </a:spcAft>
              <a:buAutoNum type="arabicPeriod"/>
              <a:tabLst>
                <a:tab pos="6248400" algn="l"/>
              </a:tabLst>
            </a:pPr>
            <a:r>
              <a:rPr lang="fi-FI" sz="2400" dirty="0">
                <a:solidFill>
                  <a:srgbClr val="002060"/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Vesistöteemainen</a:t>
            </a:r>
            <a:r>
              <a:rPr lang="fi-FI" sz="2400" b="1" dirty="0">
                <a:solidFill>
                  <a:srgbClr val="002060"/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 Pulahdus</a:t>
            </a:r>
          </a:p>
          <a:p>
            <a:pPr marL="673100" lvl="1" indent="-312738">
              <a:lnSpc>
                <a:spcPct val="106000"/>
              </a:lnSpc>
              <a:spcAft>
                <a:spcPts val="600"/>
              </a:spcAft>
              <a:buAutoNum type="arabicPeriod"/>
              <a:tabLst>
                <a:tab pos="6248400" algn="l"/>
              </a:tabLst>
            </a:pPr>
            <a:r>
              <a:rPr lang="fi-FI" sz="2400" dirty="0">
                <a:solidFill>
                  <a:srgbClr val="002060"/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Kulttuuriteemainen</a:t>
            </a:r>
            <a:r>
              <a:rPr lang="fi-FI" sz="2400" b="1" dirty="0">
                <a:solidFill>
                  <a:srgbClr val="002060"/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 Itämerihetki</a:t>
            </a:r>
            <a:endParaRPr lang="fi-FI" sz="2400" dirty="0">
              <a:solidFill>
                <a:srgbClr val="002060"/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B4DBE0D-33C2-44CD-A4C2-FCBB9C8091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493" y="4391553"/>
            <a:ext cx="3964945" cy="22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1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D192E7-4358-44EB-877B-9A6991AE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1.  Itämerimenu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05548B0-90CC-4A5A-BF07-EE4E920EAF79}"/>
              </a:ext>
            </a:extLst>
          </p:cNvPr>
          <p:cNvSpPr txBox="1"/>
          <p:nvPr/>
        </p:nvSpPr>
        <p:spPr>
          <a:xfrm>
            <a:off x="537709" y="965451"/>
            <a:ext cx="10566149" cy="3392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248400" algn="l"/>
              </a:tabLst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Yksi helpoimmista tavoista osallistua Itämeripäivään on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syödä Itämeriystävällistä ruokaa!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332C54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248400" algn="l"/>
              </a:tabLst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Ideoikaa ravintolaan Itämeriystävällinen annos, kokonainen Itämerimenu tai vaikkapa ravintolasta mukaan haettava, Itämeriystävällisistä raaka-aineista koottu piknik-kori tai kotona kokattava menukassi.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Itämeripäivän verkkosivuilta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löydätte kattavan tietopaketin Itämeriystävällisistä raaka-aineista ja herkullisia reseptejä.</a:t>
            </a:r>
          </a:p>
          <a:p>
            <a:pPr>
              <a:lnSpc>
                <a:spcPct val="106000"/>
              </a:lnSpc>
              <a:spcAft>
                <a:spcPts val="800"/>
              </a:spcAft>
              <a:tabLst>
                <a:tab pos="6248400" algn="l"/>
              </a:tabLst>
            </a:pPr>
            <a:endParaRPr lang="fi-FI" dirty="0">
              <a:solidFill>
                <a:srgbClr val="00206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tabLst>
                <a:tab pos="6248400" algn="l"/>
              </a:tabLst>
            </a:pPr>
            <a:endParaRPr lang="fi-FI" dirty="0">
              <a:solidFill>
                <a:schemeClr val="bg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FF005F-3C17-3A43-ABEA-20F3D564B2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952" y="5641847"/>
            <a:ext cx="859786" cy="864000"/>
          </a:xfrm>
          <a:prstGeom prst="rect">
            <a:avLst/>
          </a:prstGeom>
        </p:spPr>
      </p:pic>
      <p:pic>
        <p:nvPicPr>
          <p:cNvPr id="5" name="Kuva 4" descr="Kuva, joka sisältää kohteen sisä, ruoka, astia, valkoinen&#10;&#10;Kuvaus luotu automaattisesti">
            <a:extLst>
              <a:ext uri="{FF2B5EF4-FFF2-40B4-BE49-F238E27FC236}">
                <a16:creationId xmlns:a16="http://schemas.microsoft.com/office/drawing/2014/main" id="{F654CBA5-ED3A-4FB0-9B49-C62C4A9EEE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852" y="3513524"/>
            <a:ext cx="3099116" cy="3099116"/>
          </a:xfrm>
          <a:prstGeom prst="ellipse">
            <a:avLst/>
          </a:prstGeom>
        </p:spPr>
      </p:pic>
      <p:pic>
        <p:nvPicPr>
          <p:cNvPr id="12" name="Kuva 11" descr="Kuva, joka sisältää kohteen ruoho, puu, ulko, kenttä&#10;&#10;Kuvaus luotu automaattisesti">
            <a:extLst>
              <a:ext uri="{FF2B5EF4-FFF2-40B4-BE49-F238E27FC236}">
                <a16:creationId xmlns:a16="http://schemas.microsoft.com/office/drawing/2014/main" id="{35F6D9A4-5E7D-45CB-A1ED-0681F3C72D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0354" y="3504226"/>
            <a:ext cx="3109597" cy="3109597"/>
          </a:xfrm>
          <a:prstGeom prst="ellipse">
            <a:avLst/>
          </a:prstGeom>
        </p:spPr>
      </p:pic>
      <p:pic>
        <p:nvPicPr>
          <p:cNvPr id="14" name="Kuva 13" descr="Kuva, joka sisältää kohteen leikkaaminen, lauta, puinen, pöytä&#10;&#10;Kuvaus luotu automaattisesti">
            <a:extLst>
              <a:ext uri="{FF2B5EF4-FFF2-40B4-BE49-F238E27FC236}">
                <a16:creationId xmlns:a16="http://schemas.microsoft.com/office/drawing/2014/main" id="{84A26D8A-5916-4D0D-A8F1-73CB77C049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50" y="3514707"/>
            <a:ext cx="3099116" cy="30991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21462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D192E7-4358-44EB-877B-9A6991AE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 Pulahdus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05548B0-90CC-4A5A-BF07-EE4E920EAF79}"/>
              </a:ext>
            </a:extLst>
          </p:cNvPr>
          <p:cNvSpPr txBox="1"/>
          <p:nvPr/>
        </p:nvSpPr>
        <p:spPr>
          <a:xfrm>
            <a:off x="537709" y="965451"/>
            <a:ext cx="10566149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  <a:tabLst>
                <a:tab pos="6248400" algn="l"/>
              </a:tabLst>
            </a:pPr>
            <a:r>
              <a:rPr lang="fi-FI" sz="2400" b="1" dirty="0">
                <a:solidFill>
                  <a:srgbClr val="00206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Itämeripäivänä </a:t>
            </a:r>
            <a:r>
              <a:rPr lang="fi-FI" sz="2400" b="1" dirty="0">
                <a:solidFill>
                  <a:schemeClr val="accent3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pulahdetaan</a:t>
            </a:r>
            <a:r>
              <a:rPr lang="fi-FI" sz="2400" b="1" dirty="0">
                <a:solidFill>
                  <a:srgbClr val="00206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veteen kello 18.00</a:t>
            </a:r>
            <a:r>
              <a:rPr lang="fi-FI" sz="2400" b="1" dirty="0">
                <a:solidFill>
                  <a:srgbClr val="002060"/>
                </a:solidFill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fi-FI" sz="2400" b="1" dirty="0">
              <a:solidFill>
                <a:srgbClr val="00206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tabLst>
                <a:tab pos="6248400" algn="l"/>
              </a:tabLst>
            </a:pPr>
            <a:r>
              <a:rPr lang="fi-FI" sz="2000" dirty="0">
                <a:solidFill>
                  <a:srgbClr val="00206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Pulahtaa voi missä vesistössä vain ja kastaa voi vaikka pelkän varpaan. Tavoittelemme yhtäaikaisella kello kuuden pulahduksella koko Itämeren alueen </a:t>
            </a:r>
            <a:r>
              <a:rPr lang="fi-FI" sz="2000" dirty="0" err="1">
                <a:solidFill>
                  <a:srgbClr val="00206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viraali</a:t>
            </a:r>
            <a:r>
              <a:rPr lang="fi-FI" sz="2000" dirty="0">
                <a:solidFill>
                  <a:srgbClr val="00206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-ilmiötä, mutta pulahtaa voi toki milloin tahansa Itämeripäivän aikana. Ideana on nauttia vesistöjen tuomista virkistysmahdollisuuksista ja samalla kiinnittää huomiota vesistöjen ekologiseen tilaan.</a:t>
            </a:r>
          </a:p>
          <a:p>
            <a:pPr>
              <a:lnSpc>
                <a:spcPct val="106000"/>
              </a:lnSpc>
              <a:spcAft>
                <a:spcPts val="800"/>
              </a:spcAft>
              <a:tabLst>
                <a:tab pos="6248400" algn="l"/>
              </a:tabLst>
            </a:pPr>
            <a:endParaRPr lang="fi-FI" dirty="0">
              <a:solidFill>
                <a:srgbClr val="00206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tabLst>
                <a:tab pos="6248400" algn="l"/>
              </a:tabLst>
            </a:pPr>
            <a:endParaRPr lang="fi-FI" dirty="0">
              <a:solidFill>
                <a:schemeClr val="bg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FF005F-3C17-3A43-ABEA-20F3D564B2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952" y="5641847"/>
            <a:ext cx="859786" cy="864000"/>
          </a:xfrm>
          <a:prstGeom prst="rect">
            <a:avLst/>
          </a:prstGeom>
        </p:spPr>
      </p:pic>
      <p:pic>
        <p:nvPicPr>
          <p:cNvPr id="7" name="Kuva 6" descr="Kuva, joka sisältää kohteen ulko&#10;&#10;Kuvaus luotu automaattisesti">
            <a:extLst>
              <a:ext uri="{FF2B5EF4-FFF2-40B4-BE49-F238E27FC236}">
                <a16:creationId xmlns:a16="http://schemas.microsoft.com/office/drawing/2014/main" id="{02B7DC25-797C-4E35-A9BB-93008F8D5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984" y="3504227"/>
            <a:ext cx="3001619" cy="3001619"/>
          </a:xfrm>
          <a:prstGeom prst="ellipse">
            <a:avLst/>
          </a:prstGeom>
        </p:spPr>
      </p:pic>
      <p:pic>
        <p:nvPicPr>
          <p:cNvPr id="10" name="Kuva 9" descr="Kuva, joka sisältää kohteen taivas, vesi, ulko, valtameri&#10;&#10;Kuvaus luotu automaattisesti">
            <a:extLst>
              <a:ext uri="{FF2B5EF4-FFF2-40B4-BE49-F238E27FC236}">
                <a16:creationId xmlns:a16="http://schemas.microsoft.com/office/drawing/2014/main" id="{6EA2C35D-3F7F-405B-B53A-22D3F027C6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9962" y="3513524"/>
            <a:ext cx="3001619" cy="3001619"/>
          </a:xfrm>
          <a:prstGeom prst="ellipse">
            <a:avLst/>
          </a:prstGeom>
        </p:spPr>
      </p:pic>
      <p:pic>
        <p:nvPicPr>
          <p:cNvPr id="13" name="Kuva 12" descr="Kuva, joka sisältää kohteen puu, vesi, ulko, taivas&#10;&#10;Kuvaus luotu automaattisesti">
            <a:extLst>
              <a:ext uri="{FF2B5EF4-FFF2-40B4-BE49-F238E27FC236}">
                <a16:creationId xmlns:a16="http://schemas.microsoft.com/office/drawing/2014/main" id="{8E049910-DCCF-49C8-BE64-35B7545D26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359" y="3438296"/>
            <a:ext cx="3076847" cy="307684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2770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D192E7-4358-44EB-877B-9A6991AE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 Itämerihetki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05548B0-90CC-4A5A-BF07-EE4E920EAF79}"/>
              </a:ext>
            </a:extLst>
          </p:cNvPr>
          <p:cNvSpPr txBox="1"/>
          <p:nvPr/>
        </p:nvSpPr>
        <p:spPr>
          <a:xfrm>
            <a:off x="537709" y="965451"/>
            <a:ext cx="10566149" cy="274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248400" algn="l"/>
              </a:tabLst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Times New Roman" panose="02020603050405020304" pitchFamily="18" charset="0"/>
              </a:rPr>
              <a:t>Itämerihetki on omistettu kotimeremme ainutlaatuiseen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Times New Roman" panose="02020603050405020304" pitchFamily="18" charset="0"/>
              </a:rPr>
              <a:t>kulttuuriin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Times New Roman" panose="02020603050405020304" pitchFamily="18" charset="0"/>
              </a:rPr>
              <a:t> tutustumiselle.</a:t>
            </a: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248400" algn="l"/>
              </a:tabLst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Kannustamme museoita, kirjastoja, teattereita ja muita kulttuuritahoja osallistumaan Itämerihetkeen järjestämällä suurelle yleisölle suunnattuja Itämeriaiheisia näyttelyitä, opastuksia, työpajoja ja esityksiä.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332C5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tabLst>
                <a:tab pos="6248400" algn="l"/>
              </a:tabLst>
            </a:pPr>
            <a:endParaRPr lang="fi-FI" dirty="0">
              <a:solidFill>
                <a:srgbClr val="00206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tabLst>
                <a:tab pos="6248400" algn="l"/>
              </a:tabLst>
            </a:pPr>
            <a:endParaRPr lang="fi-FI" dirty="0">
              <a:solidFill>
                <a:schemeClr val="bg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FF005F-3C17-3A43-ABEA-20F3D564B2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952" y="5641847"/>
            <a:ext cx="859786" cy="864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98878B6-0D07-4AF6-B626-B58368495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359" y="3438294"/>
            <a:ext cx="3076847" cy="3076847"/>
          </a:xfrm>
          <a:prstGeom prst="ellipse">
            <a:avLst/>
          </a:prstGeom>
        </p:spPr>
      </p:pic>
      <p:pic>
        <p:nvPicPr>
          <p:cNvPr id="15" name="Kuva 14" descr="Kuva, joka sisältää kohteen teksti, henkilö, väkijoukko&#10;&#10;Kuvaus luotu automaattisesti">
            <a:extLst>
              <a:ext uri="{FF2B5EF4-FFF2-40B4-BE49-F238E27FC236}">
                <a16:creationId xmlns:a16="http://schemas.microsoft.com/office/drawing/2014/main" id="{12C8ED1E-BFF5-403D-B9A9-14038736AD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786" y="3438296"/>
            <a:ext cx="3076847" cy="3076847"/>
          </a:xfrm>
          <a:prstGeom prst="ellipse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89CDC845-0219-4AD5-B3E5-C64992BECE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2932" y="3438295"/>
            <a:ext cx="3076847" cy="307684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221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9D55EB-539D-F947-8401-B9838529B4B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7709" y="2019878"/>
            <a:ext cx="5459413" cy="4472996"/>
          </a:xfrm>
        </p:spPr>
        <p:txBody>
          <a:bodyPr/>
          <a:lstStyle/>
          <a:p>
            <a:pPr>
              <a:lnSpc>
                <a:spcPct val="106000"/>
              </a:lnSpc>
              <a:tabLst>
                <a:tab pos="6248400" algn="l"/>
              </a:tabLst>
            </a:pPr>
            <a:r>
              <a:rPr lang="fi-FI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Minkä teon voit tehdä Itämerelle vaikkapa joka päivä?</a:t>
            </a:r>
          </a:p>
          <a:p>
            <a:pPr>
              <a:lnSpc>
                <a:spcPct val="106000"/>
              </a:lnSpc>
              <a:tabLst>
                <a:tab pos="6248400" algn="l"/>
              </a:tabLst>
            </a:pPr>
            <a:r>
              <a:rPr lang="fi-FI" sz="2400" dirty="0">
                <a:cs typeface="Times New Roman" panose="02020603050405020304" pitchFamily="18" charset="0"/>
              </a:rPr>
              <a:t>Tee lupaus Itämerelle </a:t>
            </a:r>
            <a:r>
              <a:rPr lang="fi-FI" sz="2400" dirty="0">
                <a:solidFill>
                  <a:srgbClr val="F26D77"/>
                </a:solidFill>
                <a:cs typeface="Times New Roman" panose="02020603050405020304" pitchFamily="18" charset="0"/>
              </a:rPr>
              <a:t>#itämeripäivä</a:t>
            </a:r>
            <a:endParaRPr lang="fi-FI" b="1" dirty="0">
              <a:solidFill>
                <a:srgbClr val="F26D7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tabLst>
                <a:tab pos="6248400" algn="l"/>
              </a:tabLst>
            </a:pPr>
            <a:r>
              <a:rPr lang="fi-FI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Ideoita: </a:t>
            </a:r>
          </a:p>
          <a:p>
            <a:pPr marL="0" indent="0">
              <a:lnSpc>
                <a:spcPct val="106000"/>
              </a:lnSpc>
              <a:buNone/>
              <a:tabLst>
                <a:tab pos="6248400" algn="l"/>
              </a:tabLst>
            </a:pPr>
            <a:r>
              <a:rPr lang="fi-FI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i-FI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upaan syödä villikalaa kerran viikossa</a:t>
            </a:r>
          </a:p>
          <a:p>
            <a:pPr marL="0" indent="0">
              <a:lnSpc>
                <a:spcPct val="106000"/>
              </a:lnSpc>
              <a:buNone/>
              <a:tabLst>
                <a:tab pos="6248400" algn="l"/>
              </a:tabLst>
            </a:pPr>
            <a:r>
              <a:rPr lang="fi-FI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Lupaan va</a:t>
            </a:r>
            <a:r>
              <a:rPr lang="fi-FI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ihtaa liha-aterian palkokasveihin kerran viikossa.</a:t>
            </a:r>
          </a:p>
          <a:p>
            <a:pPr marL="0" indent="0">
              <a:lnSpc>
                <a:spcPct val="106000"/>
              </a:lnSpc>
              <a:buNone/>
              <a:tabLst>
                <a:tab pos="6248400" algn="l"/>
              </a:tabLst>
            </a:pPr>
            <a:r>
              <a:rPr lang="fi-FI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Lupaan kerätä roskia kävelyllä kerran kuussa. </a:t>
            </a:r>
            <a:endParaRPr lang="fi-FI" sz="1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3EB4B1E-4BEE-CE45-B437-947C7720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Tee </a:t>
            </a:r>
            <a:r>
              <a:rPr lang="en-GB" dirty="0" err="1">
                <a:solidFill>
                  <a:schemeClr val="bg1"/>
                </a:solidFill>
              </a:rPr>
              <a:t>lupaus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Itämerelle</a:t>
            </a:r>
            <a:r>
              <a:rPr lang="en-GB" dirty="0">
                <a:solidFill>
                  <a:schemeClr val="bg1"/>
                </a:solidFill>
              </a:rPr>
              <a:t>!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C9B4F-E34B-8846-8417-3697DAE11A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380" y="273434"/>
            <a:ext cx="859786" cy="864000"/>
          </a:xfrm>
          <a:prstGeom prst="rect">
            <a:avLst/>
          </a:prstGeom>
        </p:spPr>
      </p:pic>
      <p:pic>
        <p:nvPicPr>
          <p:cNvPr id="3" name="Kuva 2" descr="Kuva, joka sisältää kohteen piha-, henkilö&#10;&#10;Kuvaus luotu automaattisesti">
            <a:extLst>
              <a:ext uri="{FF2B5EF4-FFF2-40B4-BE49-F238E27FC236}">
                <a16:creationId xmlns:a16="http://schemas.microsoft.com/office/drawing/2014/main" id="{FDFBDA69-F148-C558-4805-A6BEA7FC04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120" y="2243046"/>
            <a:ext cx="5267218" cy="35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7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9C2488-822B-8344-97F5-C485C16E0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760" y="4618653"/>
            <a:ext cx="8677240" cy="22393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BF0A67-EAE8-1243-A260-15B1380E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3"/>
                </a:solidFill>
              </a:rPr>
              <a:t>Itämeripäivän arvot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E76EA-022D-4842-91F0-DFB156710D51}"/>
              </a:ext>
            </a:extLst>
          </p:cNvPr>
          <p:cNvSpPr txBox="1"/>
          <p:nvPr/>
        </p:nvSpPr>
        <p:spPr>
          <a:xfrm>
            <a:off x="537709" y="1026293"/>
            <a:ext cx="9924345" cy="516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Itämeripäivän osallistujat sitoutuvat Itämeripäivän arvoihin  sekä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yhteisiin tavoitteisiin ja käyttäytymiskoodiin: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Itämeri on enemmän kuin sen ekologinen tila — se on kulttuuria, suojelua, elämyksiä ja seikkailua.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Toimimme kestävän kehityksen mukaisesti.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Toteutamme tekoja, joilla ihmisten päät saadaan kääntymään kohti Itämerta.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Toimimme ylpeästi Itämeripäivän lähettiläänä ja kunnioitamme </a:t>
            </a:r>
            <a:b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</a:b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Itämeri-yhteisöä ja muita päivän kumppaneita.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Kannustamme kaikkia ympärillä olevia mukaan toimintaan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332C5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Itämeripäivään osallistuminen on kumppaneille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ilmaista ja tyyli on vapaa. Tutustu ja ilmoittaudu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mukaan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verkkosivuilla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!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94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0.1.2417"/>
  <p:tag name="SLIDO_PRESENTATION_ID" val="00000000-0000-0000-0000-000000000000"/>
  <p:tag name="SLIDO_EVENT_UUID" val="a553cd39-257c-434a-b98a-b3fd70838629"/>
  <p:tag name="SLIDO_EVENT_SECTION_UUID" val="d831079b-1f90-49c8-938b-03f4c27fd666"/>
</p:tagLst>
</file>

<file path=ppt/theme/theme1.xml><?xml version="1.0" encoding="utf-8"?>
<a:theme xmlns:a="http://schemas.openxmlformats.org/drawingml/2006/main" name="Office Theme">
  <a:themeElements>
    <a:clrScheme name="Itämeripv_valk hyperlink">
      <a:dk1>
        <a:srgbClr val="000000"/>
      </a:dk1>
      <a:lt1>
        <a:srgbClr val="FFFFFF"/>
      </a:lt1>
      <a:dk2>
        <a:srgbClr val="332C54"/>
      </a:dk2>
      <a:lt2>
        <a:srgbClr val="332C54"/>
      </a:lt2>
      <a:accent1>
        <a:srgbClr val="332C54"/>
      </a:accent1>
      <a:accent2>
        <a:srgbClr val="4126FF"/>
      </a:accent2>
      <a:accent3>
        <a:srgbClr val="F26D77"/>
      </a:accent3>
      <a:accent4>
        <a:srgbClr val="54AFAD"/>
      </a:accent4>
      <a:accent5>
        <a:srgbClr val="60FFA3"/>
      </a:accent5>
      <a:accent6>
        <a:srgbClr val="BAE2F2"/>
      </a:accent6>
      <a:hlink>
        <a:srgbClr val="FFFFFF"/>
      </a:hlink>
      <a:folHlink>
        <a:srgbClr val="FFFFFF"/>
      </a:folHlink>
    </a:clrScheme>
    <a:fontScheme name="Poppins">
      <a:majorFont>
        <a:latin typeface="Poppins Black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t" anchorCtr="0"/>
      <a:lstStyle>
        <a:defPPr>
          <a:lnSpc>
            <a:spcPct val="90000"/>
          </a:lnSpc>
          <a:spcAft>
            <a:spcPts val="1000"/>
          </a:spcAft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>
            <a:solidFill>
              <a:schemeClr val="bg2"/>
            </a:solidFill>
            <a:latin typeface="Poppins" pitchFamily="2" charset="77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NS_template_light_FI_upd2" id="{143125F2-B427-AF44-96EF-7977F530A401}" vid="{A0D73F5A-093A-BC4B-97B6-35EB1DEB9D82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malliesitys_laaja.potx" id="{D97BFE65-D5A7-4C16-8210-58015344F243}" vid="{ECC5AED8-7BAA-47EC-A628-C7123B302E64}"/>
    </a:ext>
  </a:extLst>
</a:theme>
</file>

<file path=ppt/theme/theme5.xml><?xml version="1.0" encoding="utf-8"?>
<a:theme xmlns:a="http://schemas.openxmlformats.org/drawingml/2006/main" name="1_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malliesitys_laaja.potx" id="{D97BFE65-D5A7-4C16-8210-58015344F243}" vid="{ECC5AED8-7BAA-47EC-A628-C7123B302E64}"/>
    </a:ext>
  </a:extLst>
</a:theme>
</file>

<file path=ppt/theme/theme8.xml><?xml version="1.0" encoding="utf-8"?>
<a:theme xmlns:a="http://schemas.openxmlformats.org/drawingml/2006/main" name="2_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JNS_template_light_FI_upd2</Template>
  <TotalTime>8480</TotalTime>
  <Words>702</Words>
  <Application>Microsoft Office PowerPoint</Application>
  <PresentationFormat>Laajakuva</PresentationFormat>
  <Paragraphs>78</Paragraphs>
  <Slides>12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12</vt:i4>
      </vt:variant>
    </vt:vector>
  </HeadingPairs>
  <TitlesOfParts>
    <vt:vector size="30" baseType="lpstr">
      <vt:lpstr>Arial</vt:lpstr>
      <vt:lpstr>Arial Black</vt:lpstr>
      <vt:lpstr>Calibri</vt:lpstr>
      <vt:lpstr>Courier New</vt:lpstr>
      <vt:lpstr>Locator Light</vt:lpstr>
      <vt:lpstr>Lucida Grande</vt:lpstr>
      <vt:lpstr>Poppins</vt:lpstr>
      <vt:lpstr>Poppins Black</vt:lpstr>
      <vt:lpstr>Poppins SemiBold</vt:lpstr>
      <vt:lpstr>Trebuchet MS</vt:lpstr>
      <vt:lpstr>Office Theme</vt:lpstr>
      <vt:lpstr>Kuvalliset</vt:lpstr>
      <vt:lpstr>Värilliset</vt:lpstr>
      <vt:lpstr>HKI-perus</vt:lpstr>
      <vt:lpstr>1_Värilliset</vt:lpstr>
      <vt:lpstr>1_Kuvalliset</vt:lpstr>
      <vt:lpstr>1_HKI-perus</vt:lpstr>
      <vt:lpstr>2_Kuvalliset</vt:lpstr>
      <vt:lpstr> 31.8.2023</vt:lpstr>
      <vt:lpstr>Itämeripäivä – mikä se on? </vt:lpstr>
      <vt:lpstr>Viime vuonna ylitimme tavoitteet: kumppaneita yli 250 ja tekoja  sekä tapahtumia yli 200</vt:lpstr>
      <vt:lpstr>Miten osallistua Itämeripäivään?</vt:lpstr>
      <vt:lpstr>1.  Itämerimenu</vt:lpstr>
      <vt:lpstr>2.  Pulahdus</vt:lpstr>
      <vt:lpstr>3.  Itämerihetki</vt:lpstr>
      <vt:lpstr>Tee lupaus Itämerelle!</vt:lpstr>
      <vt:lpstr>Itämeripäivän arvot</vt:lpstr>
      <vt:lpstr>Itämeripäivän 2023 toteutuksen aikataulu</vt:lpstr>
      <vt:lpstr>Lisätietoa Itämeripäivästä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Maija Soljanlahti</cp:lastModifiedBy>
  <cp:revision>633</cp:revision>
  <dcterms:created xsi:type="dcterms:W3CDTF">2018-10-16T17:50:59Z</dcterms:created>
  <dcterms:modified xsi:type="dcterms:W3CDTF">2023-04-25T07:13:20Z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1.0.1.2417</vt:lpwstr>
  </property>
</Properties>
</file>